
<file path=[Content_Types].xml><?xml version="1.0" encoding="utf-8"?>
<Types xmlns="http://schemas.openxmlformats.org/package/2006/content-types">
  <Default Extension="mp3" ContentType="audio/unknown"/>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7"/>
  </p:notesMasterIdLst>
  <p:sldIdLst>
    <p:sldId id="256" r:id="rId2"/>
    <p:sldId id="306" r:id="rId3"/>
    <p:sldId id="257" r:id="rId4"/>
    <p:sldId id="258" r:id="rId5"/>
    <p:sldId id="259" r:id="rId6"/>
    <p:sldId id="260" r:id="rId7"/>
    <p:sldId id="261" r:id="rId8"/>
    <p:sldId id="263" r:id="rId9"/>
    <p:sldId id="264" r:id="rId10"/>
    <p:sldId id="265" r:id="rId11"/>
    <p:sldId id="311" r:id="rId12"/>
    <p:sldId id="266" r:id="rId13"/>
    <p:sldId id="268" r:id="rId14"/>
    <p:sldId id="270" r:id="rId15"/>
    <p:sldId id="272" r:id="rId16"/>
    <p:sldId id="267" r:id="rId17"/>
    <p:sldId id="273" r:id="rId18"/>
    <p:sldId id="274" r:id="rId19"/>
    <p:sldId id="275" r:id="rId20"/>
    <p:sldId id="277" r:id="rId21"/>
    <p:sldId id="278" r:id="rId22"/>
    <p:sldId id="279" r:id="rId23"/>
    <p:sldId id="280" r:id="rId24"/>
    <p:sldId id="281" r:id="rId25"/>
    <p:sldId id="282" r:id="rId26"/>
    <p:sldId id="283" r:id="rId27"/>
    <p:sldId id="271" r:id="rId28"/>
    <p:sldId id="284" r:id="rId29"/>
    <p:sldId id="285" r:id="rId30"/>
    <p:sldId id="286" r:id="rId31"/>
    <p:sldId id="287" r:id="rId32"/>
    <p:sldId id="288" r:id="rId33"/>
    <p:sldId id="289" r:id="rId34"/>
    <p:sldId id="290" r:id="rId35"/>
    <p:sldId id="291" r:id="rId36"/>
    <p:sldId id="296" r:id="rId37"/>
    <p:sldId id="313" r:id="rId38"/>
    <p:sldId id="276" r:id="rId39"/>
    <p:sldId id="292" r:id="rId40"/>
    <p:sldId id="293" r:id="rId41"/>
    <p:sldId id="309" r:id="rId42"/>
    <p:sldId id="297" r:id="rId43"/>
    <p:sldId id="294" r:id="rId44"/>
    <p:sldId id="295" r:id="rId45"/>
    <p:sldId id="298" r:id="rId46"/>
    <p:sldId id="299" r:id="rId47"/>
    <p:sldId id="300" r:id="rId48"/>
    <p:sldId id="301" r:id="rId49"/>
    <p:sldId id="302" r:id="rId50"/>
    <p:sldId id="303" r:id="rId51"/>
    <p:sldId id="304" r:id="rId52"/>
    <p:sldId id="305" r:id="rId53"/>
    <p:sldId id="310" r:id="rId54"/>
    <p:sldId id="312" r:id="rId55"/>
    <p:sldId id="314" r:id="rId56"/>
  </p:sldIdLst>
  <p:sldSz cx="11522075" cy="7921625"/>
  <p:notesSz cx="6858000" cy="9144000"/>
  <p:defaultTextStyle>
    <a:defPPr>
      <a:defRPr lang="it-IT"/>
    </a:defPPr>
    <a:lvl1pPr marL="0" algn="l" defTabSz="1110996" rtl="0" eaLnBrk="1" latinLnBrk="0" hangingPunct="1">
      <a:defRPr sz="2200" kern="1200">
        <a:solidFill>
          <a:schemeClr val="tx1"/>
        </a:solidFill>
        <a:latin typeface="+mn-lt"/>
        <a:ea typeface="+mn-ea"/>
        <a:cs typeface="+mn-cs"/>
      </a:defRPr>
    </a:lvl1pPr>
    <a:lvl2pPr marL="555498" algn="l" defTabSz="1110996" rtl="0" eaLnBrk="1" latinLnBrk="0" hangingPunct="1">
      <a:defRPr sz="2200" kern="1200">
        <a:solidFill>
          <a:schemeClr val="tx1"/>
        </a:solidFill>
        <a:latin typeface="+mn-lt"/>
        <a:ea typeface="+mn-ea"/>
        <a:cs typeface="+mn-cs"/>
      </a:defRPr>
    </a:lvl2pPr>
    <a:lvl3pPr marL="1110996" algn="l" defTabSz="1110996" rtl="0" eaLnBrk="1" latinLnBrk="0" hangingPunct="1">
      <a:defRPr sz="2200" kern="1200">
        <a:solidFill>
          <a:schemeClr val="tx1"/>
        </a:solidFill>
        <a:latin typeface="+mn-lt"/>
        <a:ea typeface="+mn-ea"/>
        <a:cs typeface="+mn-cs"/>
      </a:defRPr>
    </a:lvl3pPr>
    <a:lvl4pPr marL="1666494" algn="l" defTabSz="1110996" rtl="0" eaLnBrk="1" latinLnBrk="0" hangingPunct="1">
      <a:defRPr sz="2200" kern="1200">
        <a:solidFill>
          <a:schemeClr val="tx1"/>
        </a:solidFill>
        <a:latin typeface="+mn-lt"/>
        <a:ea typeface="+mn-ea"/>
        <a:cs typeface="+mn-cs"/>
      </a:defRPr>
    </a:lvl4pPr>
    <a:lvl5pPr marL="2221992" algn="l" defTabSz="1110996" rtl="0" eaLnBrk="1" latinLnBrk="0" hangingPunct="1">
      <a:defRPr sz="2200" kern="1200">
        <a:solidFill>
          <a:schemeClr val="tx1"/>
        </a:solidFill>
        <a:latin typeface="+mn-lt"/>
        <a:ea typeface="+mn-ea"/>
        <a:cs typeface="+mn-cs"/>
      </a:defRPr>
    </a:lvl5pPr>
    <a:lvl6pPr marL="2777490" algn="l" defTabSz="1110996" rtl="0" eaLnBrk="1" latinLnBrk="0" hangingPunct="1">
      <a:defRPr sz="2200" kern="1200">
        <a:solidFill>
          <a:schemeClr val="tx1"/>
        </a:solidFill>
        <a:latin typeface="+mn-lt"/>
        <a:ea typeface="+mn-ea"/>
        <a:cs typeface="+mn-cs"/>
      </a:defRPr>
    </a:lvl6pPr>
    <a:lvl7pPr marL="3332988" algn="l" defTabSz="1110996" rtl="0" eaLnBrk="1" latinLnBrk="0" hangingPunct="1">
      <a:defRPr sz="2200" kern="1200">
        <a:solidFill>
          <a:schemeClr val="tx1"/>
        </a:solidFill>
        <a:latin typeface="+mn-lt"/>
        <a:ea typeface="+mn-ea"/>
        <a:cs typeface="+mn-cs"/>
      </a:defRPr>
    </a:lvl7pPr>
    <a:lvl8pPr marL="3888486" algn="l" defTabSz="1110996" rtl="0" eaLnBrk="1" latinLnBrk="0" hangingPunct="1">
      <a:defRPr sz="2200" kern="1200">
        <a:solidFill>
          <a:schemeClr val="tx1"/>
        </a:solidFill>
        <a:latin typeface="+mn-lt"/>
        <a:ea typeface="+mn-ea"/>
        <a:cs typeface="+mn-cs"/>
      </a:defRPr>
    </a:lvl8pPr>
    <a:lvl9pPr marL="4443984" algn="l" defTabSz="1110996"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115964"/>
    <a:srgbClr val="000066"/>
    <a:srgbClr val="A22D16"/>
    <a:srgbClr val="198597"/>
    <a:srgbClr val="FF2F2F"/>
    <a:srgbClr val="E1633B"/>
    <a:srgbClr val="D76376"/>
    <a:srgbClr val="D53C1D"/>
    <a:srgbClr val="FF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757" autoAdjust="0"/>
    <p:restoredTop sz="94709" autoAdjust="0"/>
  </p:normalViewPr>
  <p:slideViewPr>
    <p:cSldViewPr>
      <p:cViewPr>
        <p:scale>
          <a:sx n="66" d="100"/>
          <a:sy n="66" d="100"/>
        </p:scale>
        <p:origin x="-624" y="-168"/>
      </p:cViewPr>
      <p:guideLst>
        <p:guide orient="horz" pos="2495"/>
        <p:guide pos="3629"/>
      </p:guideLst>
    </p:cSldViewPr>
  </p:slideViewPr>
  <p:outlineViewPr>
    <p:cViewPr>
      <p:scale>
        <a:sx n="33" d="100"/>
        <a:sy n="33" d="100"/>
      </p:scale>
      <p:origin x="0" y="660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D58E9-AABE-44E0-AD9F-2BBF745B724B}" type="datetimeFigureOut">
              <a:rPr lang="it-IT" smtClean="0"/>
              <a:pPr/>
              <a:t>15/06/2018</a:t>
            </a:fld>
            <a:endParaRPr lang="it-IT" dirty="0"/>
          </a:p>
        </p:txBody>
      </p:sp>
      <p:sp>
        <p:nvSpPr>
          <p:cNvPr id="4" name="Segnaposto immagine diapositiva 3"/>
          <p:cNvSpPr>
            <a:spLocks noGrp="1" noRot="1" noChangeAspect="1"/>
          </p:cNvSpPr>
          <p:nvPr>
            <p:ph type="sldImg" idx="2"/>
          </p:nvPr>
        </p:nvSpPr>
        <p:spPr>
          <a:xfrm>
            <a:off x="936625" y="685800"/>
            <a:ext cx="498475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48BA6-CAE0-4563-AC6E-0B8291D57BAD}" type="slidenum">
              <a:rPr lang="it-IT" smtClean="0"/>
              <a:pPr/>
              <a:t>‹N›</a:t>
            </a:fld>
            <a:endParaRPr lang="it-IT" dirty="0"/>
          </a:p>
        </p:txBody>
      </p:sp>
    </p:spTree>
    <p:extLst>
      <p:ext uri="{BB962C8B-B14F-4D97-AF65-F5344CB8AC3E}">
        <p14:creationId xmlns:p14="http://schemas.microsoft.com/office/powerpoint/2010/main" val="45998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672121" y="1584325"/>
            <a:ext cx="9893622" cy="2112433"/>
          </a:xfrm>
          <a:ln>
            <a:noFill/>
          </a:ln>
        </p:spPr>
        <p:txBody>
          <a:bodyPr vert="horz" tIns="0" rIns="22220"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8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672121" y="3729258"/>
            <a:ext cx="9897462" cy="2024415"/>
          </a:xfrm>
        </p:spPr>
        <p:txBody>
          <a:bodyPr lIns="0" rIns="22220"/>
          <a:lstStyle>
            <a:lvl1pPr marL="0" marR="55550" indent="0" algn="r">
              <a:buNone/>
              <a:defRPr>
                <a:solidFill>
                  <a:schemeClr val="tx1"/>
                </a:solidFill>
              </a:defRPr>
            </a:lvl1pPr>
            <a:lvl2pPr marL="555498" indent="0" algn="ctr">
              <a:buNone/>
            </a:lvl2pPr>
            <a:lvl3pPr marL="1110996" indent="0" algn="ctr">
              <a:buNone/>
            </a:lvl3pPr>
            <a:lvl4pPr marL="1666494" indent="0" algn="ctr">
              <a:buNone/>
            </a:lvl4pPr>
            <a:lvl5pPr marL="2221992" indent="0" algn="ctr">
              <a:buNone/>
            </a:lvl5pPr>
            <a:lvl6pPr marL="2777490" indent="0" algn="ctr">
              <a:buNone/>
            </a:lvl6pPr>
            <a:lvl7pPr marL="3332988" indent="0" algn="ctr">
              <a:buNone/>
            </a:lvl7pPr>
            <a:lvl8pPr marL="3888486" indent="0" algn="ctr">
              <a:buNone/>
            </a:lvl8pPr>
            <a:lvl9pPr marL="4443984"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19" name="Segnaposto piè di pagina 18"/>
          <p:cNvSpPr>
            <a:spLocks noGrp="1"/>
          </p:cNvSpPr>
          <p:nvPr>
            <p:ph type="ftr" sz="quarter" idx="11"/>
          </p:nvPr>
        </p:nvSpPr>
        <p:spPr/>
        <p:txBody>
          <a:bodyPr/>
          <a:lstStyle/>
          <a:p>
            <a:endParaRPr lang="it-IT" dirty="0"/>
          </a:p>
        </p:txBody>
      </p:sp>
      <p:sp>
        <p:nvSpPr>
          <p:cNvPr id="27" name="Segnaposto numero diapositiva 26"/>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353504" y="1056218"/>
            <a:ext cx="2592467" cy="6020069"/>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576104" y="1056218"/>
            <a:ext cx="7585366" cy="6020069"/>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68280" y="1520952"/>
            <a:ext cx="9793764" cy="157376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8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68280" y="3124137"/>
            <a:ext cx="9793764" cy="1743857"/>
          </a:xfrm>
        </p:spPr>
        <p:txBody>
          <a:bodyPr lIns="55550" rIns="55550" anchor="t"/>
          <a:lstStyle>
            <a:lvl1pPr marL="0" indent="0">
              <a:buNone/>
              <a:defRPr sz="2700">
                <a:solidFill>
                  <a:schemeClr val="tx1"/>
                </a:solidFill>
              </a:defRPr>
            </a:lvl1pPr>
            <a:lvl2pPr>
              <a:buNone/>
              <a:defRPr sz="22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576104" y="813287"/>
            <a:ext cx="10369868" cy="1320271"/>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576104" y="2217876"/>
            <a:ext cx="5088916" cy="5122651"/>
          </a:xfrm>
        </p:spPr>
        <p:txBody>
          <a:bodyPr/>
          <a:lstStyle>
            <a:lvl1pPr>
              <a:defRPr sz="3200"/>
            </a:lvl1pPr>
            <a:lvl2pPr>
              <a:defRPr sz="2900"/>
            </a:lvl2pPr>
            <a:lvl3pPr>
              <a:defRPr sz="2400"/>
            </a:lvl3pPr>
            <a:lvl4pPr>
              <a:defRPr sz="2200"/>
            </a:lvl4pPr>
            <a:lvl5pPr>
              <a:defRPr sz="22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857055" y="2217876"/>
            <a:ext cx="5088916" cy="5122651"/>
          </a:xfrm>
        </p:spPr>
        <p:txBody>
          <a:bodyPr/>
          <a:lstStyle>
            <a:lvl1pPr>
              <a:defRPr sz="3200"/>
            </a:lvl1pPr>
            <a:lvl2pPr>
              <a:defRPr sz="2900"/>
            </a:lvl2pPr>
            <a:lvl3pPr>
              <a:defRPr sz="2400"/>
            </a:lvl3pPr>
            <a:lvl4pPr>
              <a:defRPr sz="2200"/>
            </a:lvl4pPr>
            <a:lvl5pPr>
              <a:defRPr sz="22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76104" y="813287"/>
            <a:ext cx="10369868" cy="1320271"/>
          </a:xfrm>
        </p:spPr>
        <p:txBody>
          <a:bodyPr tIns="5555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76104" y="2142983"/>
            <a:ext cx="5090917" cy="761613"/>
          </a:xfrm>
        </p:spPr>
        <p:txBody>
          <a:bodyPr lIns="55550" tIns="0" rIns="55550" bIns="0" anchor="ctr">
            <a:noAutofit/>
          </a:bodyPr>
          <a:lstStyle>
            <a:lvl1pPr marL="0" indent="0">
              <a:buNone/>
              <a:defRPr sz="2900" b="1" cap="none" baseline="0">
                <a:solidFill>
                  <a:schemeClr val="tx2"/>
                </a:solidFill>
                <a:effectLst/>
              </a:defRPr>
            </a:lvl1pPr>
            <a:lvl2pPr>
              <a:buNone/>
              <a:defRPr sz="2400" b="1"/>
            </a:lvl2pPr>
            <a:lvl3pPr>
              <a:buNone/>
              <a:defRPr sz="2200" b="1"/>
            </a:lvl3pPr>
            <a:lvl4pPr>
              <a:buNone/>
              <a:defRPr sz="1900" b="1"/>
            </a:lvl4pPr>
            <a:lvl5pPr>
              <a:buNone/>
              <a:defRPr sz="19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5853055" y="2148192"/>
            <a:ext cx="5092917" cy="756404"/>
          </a:xfrm>
        </p:spPr>
        <p:txBody>
          <a:bodyPr lIns="55550" tIns="0" rIns="55550" bIns="0" anchor="ctr"/>
          <a:lstStyle>
            <a:lvl1pPr marL="0" indent="0">
              <a:buNone/>
              <a:defRPr sz="2900" b="1" cap="none" baseline="0">
                <a:solidFill>
                  <a:schemeClr val="tx2"/>
                </a:solidFill>
                <a:effectLst/>
              </a:defRPr>
            </a:lvl1pPr>
            <a:lvl2pPr>
              <a:buNone/>
              <a:defRPr sz="2400" b="1"/>
            </a:lvl2pPr>
            <a:lvl3pPr>
              <a:buNone/>
              <a:defRPr sz="2200" b="1"/>
            </a:lvl3pPr>
            <a:lvl4pPr>
              <a:buNone/>
              <a:defRPr sz="1900" b="1"/>
            </a:lvl4pPr>
            <a:lvl5pPr>
              <a:buNone/>
              <a:defRPr sz="19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576104" y="2904596"/>
            <a:ext cx="5090917" cy="4442163"/>
          </a:xfrm>
        </p:spPr>
        <p:txBody>
          <a:bodyPr tIns="0"/>
          <a:lstStyle>
            <a:lvl1pPr>
              <a:defRPr sz="2700"/>
            </a:lvl1pPr>
            <a:lvl2pPr>
              <a:defRPr sz="2400"/>
            </a:lvl2pPr>
            <a:lvl3pPr>
              <a:defRPr sz="2200"/>
            </a:lvl3pPr>
            <a:lvl4pPr>
              <a:defRPr sz="1900"/>
            </a:lvl4pPr>
            <a:lvl5pPr>
              <a:defRPr sz="19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5853055" y="2904596"/>
            <a:ext cx="5092917" cy="4442163"/>
          </a:xfrm>
        </p:spPr>
        <p:txBody>
          <a:bodyPr tIns="0"/>
          <a:lstStyle>
            <a:lvl1pPr>
              <a:defRPr sz="2700"/>
            </a:lvl1pPr>
            <a:lvl2pPr>
              <a:defRPr sz="2400"/>
            </a:lvl2pPr>
            <a:lvl3pPr>
              <a:defRPr sz="2200"/>
            </a:lvl3pPr>
            <a:lvl4pPr>
              <a:defRPr sz="1900"/>
            </a:lvl4pPr>
            <a:lvl5pPr>
              <a:defRPr sz="19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576104" y="813287"/>
            <a:ext cx="10465885" cy="1320271"/>
          </a:xfrm>
        </p:spPr>
        <p:txBody>
          <a:bodyPr vert="horz" tIns="5555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1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64155" y="594124"/>
            <a:ext cx="3456623" cy="1342275"/>
          </a:xfrm>
        </p:spPr>
        <p:txBody>
          <a:bodyPr lIns="0" anchor="b">
            <a:noAutofit/>
          </a:bodyPr>
          <a:lstStyle>
            <a:lvl1pPr algn="l" rtl="0">
              <a:spcBef>
                <a:spcPct val="0"/>
              </a:spcBef>
              <a:buNone/>
              <a:defRPr sz="32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864155" y="1936397"/>
            <a:ext cx="3456623" cy="5281083"/>
          </a:xfrm>
        </p:spPr>
        <p:txBody>
          <a:bodyPr lIns="22220" rIns="22220"/>
          <a:lstStyle>
            <a:lvl1pPr marL="0" indent="0" algn="l">
              <a:buNone/>
              <a:defRPr sz="1700"/>
            </a:lvl1pPr>
            <a:lvl2pPr indent="0" algn="l">
              <a:buNone/>
              <a:defRPr sz="1500"/>
            </a:lvl2pPr>
            <a:lvl3pPr indent="0" algn="l">
              <a:buNone/>
              <a:defRPr sz="1200"/>
            </a:lvl3pPr>
            <a:lvl4pPr indent="0" algn="l">
              <a:buNone/>
              <a:defRPr sz="1100"/>
            </a:lvl4pPr>
            <a:lvl5pPr indent="0" algn="l">
              <a:buNone/>
              <a:defRPr sz="11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04811" y="1936397"/>
            <a:ext cx="6441160" cy="5281083"/>
          </a:xfrm>
        </p:spPr>
        <p:txBody>
          <a:bodyPr tIns="0"/>
          <a:lstStyle>
            <a:lvl1pPr>
              <a:defRPr sz="3400"/>
            </a:lvl1pPr>
            <a:lvl2pPr>
              <a:defRPr sz="3200"/>
            </a:lvl2pPr>
            <a:lvl3pPr>
              <a:defRPr sz="2900"/>
            </a:lvl3pPr>
            <a:lvl4pPr>
              <a:defRPr sz="2400"/>
            </a:lvl4pPr>
            <a:lvl5pPr>
              <a:defRPr sz="22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0D65A59D-02E5-4A0E-9A0E-C8193E098846}" type="slidenum">
              <a:rPr lang="it-IT" smtClean="0"/>
              <a:pPr/>
              <a:t>‹N›</a:t>
            </a:fld>
            <a:endParaRPr lang="it-IT" dirty="0"/>
          </a:p>
        </p:txBody>
      </p:sp>
    </p:spTree>
  </p:cSld>
  <p:clrMapOvr>
    <a:masterClrMapping/>
  </p:clrMapOvr>
  <p:transition spd="slow" advClick="0">
    <p:dissolv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989069" y="1279932"/>
            <a:ext cx="6625193" cy="475297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11100" tIns="55550" rIns="111100" bIns="55550" rtlCol="0" anchor="ctr"/>
          <a:lstStyle/>
          <a:p>
            <a:pPr algn="ctr" eaLnBrk="1" latinLnBrk="0" hangingPunct="1"/>
            <a:endParaRPr kumimoji="0" lang="en-US" dirty="0"/>
          </a:p>
        </p:txBody>
      </p:sp>
      <p:sp>
        <p:nvSpPr>
          <p:cNvPr id="12" name="Triangolo rettangolo 11"/>
          <p:cNvSpPr/>
          <p:nvPr/>
        </p:nvSpPr>
        <p:spPr>
          <a:xfrm rot="420000" flipV="1">
            <a:off x="10085765" y="6191029"/>
            <a:ext cx="195875" cy="179557"/>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11100" tIns="55550" rIns="111100" bIns="55550" rtlCol="0" anchor="ctr"/>
          <a:lstStyle/>
          <a:p>
            <a:pPr algn="ctr" eaLnBrk="1" latinLnBrk="0" hangingPunct="1"/>
            <a:endParaRPr kumimoji="0" lang="en-US" dirty="0"/>
          </a:p>
        </p:txBody>
      </p:sp>
      <p:sp>
        <p:nvSpPr>
          <p:cNvPr id="2" name="Titolo 1"/>
          <p:cNvSpPr>
            <a:spLocks noGrp="1"/>
          </p:cNvSpPr>
          <p:nvPr>
            <p:ph type="title"/>
          </p:nvPr>
        </p:nvSpPr>
        <p:spPr>
          <a:xfrm>
            <a:off x="768138" y="1359540"/>
            <a:ext cx="2788342" cy="1828074"/>
          </a:xfrm>
        </p:spPr>
        <p:txBody>
          <a:bodyPr vert="horz" lIns="55550" tIns="55550" rIns="55550" bIns="55550" anchor="b"/>
          <a:lstStyle>
            <a:lvl1pPr algn="l">
              <a:buNone/>
              <a:defRPr sz="24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768139" y="3267509"/>
            <a:ext cx="2784501" cy="2517316"/>
          </a:xfrm>
        </p:spPr>
        <p:txBody>
          <a:bodyPr lIns="77770" rIns="55550" bIns="55550" anchor="t"/>
          <a:lstStyle>
            <a:lvl1pPr marL="0" indent="0" algn="l">
              <a:spcBef>
                <a:spcPts val="304"/>
              </a:spcBef>
              <a:buFontTx/>
              <a:buNone/>
              <a:defRPr sz="1600"/>
            </a:lvl1pPr>
            <a:lvl2pPr>
              <a:defRPr sz="1500"/>
            </a:lvl2pPr>
            <a:lvl3pPr>
              <a:defRPr sz="1200"/>
            </a:lvl3pPr>
            <a:lvl4pPr>
              <a:defRPr sz="1100"/>
            </a:lvl4pPr>
            <a:lvl5pPr>
              <a:defRPr sz="11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6799C4F5-1BB1-4168-B1B9-442411377A13}" type="datetimeFigureOut">
              <a:rPr lang="it-IT" smtClean="0"/>
              <a:pPr/>
              <a:t>15/06/2018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a:xfrm>
            <a:off x="10177833" y="7342173"/>
            <a:ext cx="768138" cy="421753"/>
          </a:xfrm>
        </p:spPr>
        <p:txBody>
          <a:bodyPr/>
          <a:lstStyle/>
          <a:p>
            <a:fld id="{0D65A59D-02E5-4A0E-9A0E-C8193E098846}" type="slidenum">
              <a:rPr lang="it-IT" smtClean="0"/>
              <a:pPr/>
              <a:t>‹N›</a:t>
            </a:fld>
            <a:endParaRPr lang="it-IT" dirty="0"/>
          </a:p>
        </p:txBody>
      </p:sp>
      <p:sp>
        <p:nvSpPr>
          <p:cNvPr id="3" name="Segnaposto immagine 2"/>
          <p:cNvSpPr>
            <a:spLocks noGrp="1"/>
          </p:cNvSpPr>
          <p:nvPr>
            <p:ph type="pic" idx="1"/>
          </p:nvPr>
        </p:nvSpPr>
        <p:spPr>
          <a:xfrm rot="420000">
            <a:off x="4392341" y="1385553"/>
            <a:ext cx="5818648" cy="4541732"/>
          </a:xfrm>
          <a:prstGeom prst="rect">
            <a:avLst/>
          </a:prstGeom>
          <a:solidFill>
            <a:schemeClr val="bg2"/>
          </a:solidFill>
          <a:ln w="3000" cap="rnd">
            <a:solidFill>
              <a:srgbClr val="C0C0C0"/>
            </a:solidFill>
            <a:round/>
          </a:ln>
          <a:effectLst/>
        </p:spPr>
        <p:txBody>
          <a:bodyPr/>
          <a:lstStyle>
            <a:lvl1pPr marL="0" indent="0">
              <a:buNone/>
              <a:defRPr sz="3900"/>
            </a:lvl1pPr>
          </a:lstStyle>
          <a:p>
            <a:r>
              <a:rPr kumimoji="0" lang="it-IT" dirty="0" smtClean="0"/>
              <a:t>Fare clic sull'icona per inserire un'immagine</a:t>
            </a:r>
            <a:endParaRPr kumimoji="0" lang="en-US" dirty="0"/>
          </a:p>
        </p:txBody>
      </p:sp>
      <p:sp>
        <p:nvSpPr>
          <p:cNvPr id="10" name="Figura a mano libera 9"/>
          <p:cNvSpPr>
            <a:spLocks/>
          </p:cNvSpPr>
          <p:nvPr/>
        </p:nvSpPr>
        <p:spPr bwMode="auto">
          <a:xfrm flipV="1">
            <a:off x="-12002" y="6718712"/>
            <a:ext cx="11546079" cy="120291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11100" tIns="55550" rIns="111100" bIns="5555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igura a mano libera 10"/>
          <p:cNvSpPr>
            <a:spLocks/>
          </p:cNvSpPr>
          <p:nvPr/>
        </p:nvSpPr>
        <p:spPr bwMode="auto">
          <a:xfrm flipV="1">
            <a:off x="5520994" y="7184474"/>
            <a:ext cx="6001081" cy="73715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11100" tIns="55550" rIns="111100" bIns="5555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spd="slow" advClick="0">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12002" y="-8252"/>
            <a:ext cx="11546079" cy="120291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11100" tIns="55550" rIns="111100" bIns="5555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igura a mano libera 7"/>
          <p:cNvSpPr>
            <a:spLocks/>
          </p:cNvSpPr>
          <p:nvPr/>
        </p:nvSpPr>
        <p:spPr bwMode="auto">
          <a:xfrm>
            <a:off x="5520994" y="-8251"/>
            <a:ext cx="6001081" cy="73715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11100" tIns="55550" rIns="111100" bIns="55550" anchor="t" compatLnSpc="1"/>
          <a:lstStyle/>
          <a:p>
            <a:pPr marL="0" algn="l" rtl="0" eaLnBrk="1" latinLnBrk="0" hangingPunct="1"/>
            <a:endParaRPr kumimoji="0" lang="en-US" dirty="0">
              <a:solidFill>
                <a:schemeClr val="tx1"/>
              </a:solidFill>
              <a:latin typeface="+mn-lt"/>
              <a:ea typeface="+mn-ea"/>
              <a:cs typeface="+mn-cs"/>
            </a:endParaRPr>
          </a:p>
        </p:txBody>
      </p:sp>
      <p:sp>
        <p:nvSpPr>
          <p:cNvPr id="9" name="Segnaposto titolo 8"/>
          <p:cNvSpPr>
            <a:spLocks noGrp="1"/>
          </p:cNvSpPr>
          <p:nvPr>
            <p:ph type="title"/>
          </p:nvPr>
        </p:nvSpPr>
        <p:spPr>
          <a:xfrm>
            <a:off x="576104" y="813287"/>
            <a:ext cx="10369868" cy="1320271"/>
          </a:xfrm>
          <a:prstGeom prst="rect">
            <a:avLst/>
          </a:prstGeom>
        </p:spPr>
        <p:txBody>
          <a:bodyPr vert="horz" lIns="0" tIns="5555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576104" y="2235659"/>
            <a:ext cx="10369868" cy="5069840"/>
          </a:xfrm>
          <a:prstGeom prst="rect">
            <a:avLst/>
          </a:prstGeom>
        </p:spPr>
        <p:txBody>
          <a:bodyPr vert="horz" lIns="111100" tIns="55550" rIns="111100" bIns="55550">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576104" y="7342173"/>
            <a:ext cx="2688484" cy="421753"/>
          </a:xfrm>
          <a:prstGeom prst="rect">
            <a:avLst/>
          </a:prstGeom>
        </p:spPr>
        <p:txBody>
          <a:bodyPr vert="horz" lIns="0" tIns="0" rIns="0" bIns="0" anchor="b"/>
          <a:lstStyle>
            <a:lvl1pPr algn="l" eaLnBrk="1" latinLnBrk="0" hangingPunct="1">
              <a:defRPr kumimoji="0" sz="1500">
                <a:solidFill>
                  <a:schemeClr val="tx2">
                    <a:shade val="90000"/>
                  </a:schemeClr>
                </a:solidFill>
              </a:defRPr>
            </a:lvl1pPr>
          </a:lstStyle>
          <a:p>
            <a:fld id="{6799C4F5-1BB1-4168-B1B9-442411377A13}" type="datetimeFigureOut">
              <a:rPr lang="it-IT" smtClean="0"/>
              <a:pPr/>
              <a:t>15/06/2018</a:t>
            </a:fld>
            <a:endParaRPr lang="it-IT" dirty="0"/>
          </a:p>
        </p:txBody>
      </p:sp>
      <p:sp>
        <p:nvSpPr>
          <p:cNvPr id="22" name="Segnaposto piè di pagina 21"/>
          <p:cNvSpPr>
            <a:spLocks noGrp="1"/>
          </p:cNvSpPr>
          <p:nvPr>
            <p:ph type="ftr" sz="quarter" idx="3"/>
          </p:nvPr>
        </p:nvSpPr>
        <p:spPr>
          <a:xfrm>
            <a:off x="3360605" y="7342173"/>
            <a:ext cx="4224761" cy="421753"/>
          </a:xfrm>
          <a:prstGeom prst="rect">
            <a:avLst/>
          </a:prstGeom>
        </p:spPr>
        <p:txBody>
          <a:bodyPr vert="horz" lIns="0" tIns="0" rIns="0" bIns="0" anchor="b"/>
          <a:lstStyle>
            <a:lvl1pPr algn="l" eaLnBrk="1" latinLnBrk="0" hangingPunct="1">
              <a:defRPr kumimoji="0" sz="1500">
                <a:solidFill>
                  <a:schemeClr val="tx2">
                    <a:shade val="90000"/>
                  </a:schemeClr>
                </a:solidFill>
              </a:defRPr>
            </a:lvl1pPr>
          </a:lstStyle>
          <a:p>
            <a:endParaRPr lang="it-IT" dirty="0"/>
          </a:p>
        </p:txBody>
      </p:sp>
      <p:sp>
        <p:nvSpPr>
          <p:cNvPr id="18" name="Segnaposto numero diapositiva 17"/>
          <p:cNvSpPr>
            <a:spLocks noGrp="1"/>
          </p:cNvSpPr>
          <p:nvPr>
            <p:ph type="sldNum" sz="quarter" idx="4"/>
          </p:nvPr>
        </p:nvSpPr>
        <p:spPr>
          <a:xfrm>
            <a:off x="9985798" y="7342173"/>
            <a:ext cx="960173" cy="421753"/>
          </a:xfrm>
          <a:prstGeom prst="rect">
            <a:avLst/>
          </a:prstGeom>
        </p:spPr>
        <p:txBody>
          <a:bodyPr vert="horz" lIns="0" tIns="0" rIns="0" bIns="0" anchor="b"/>
          <a:lstStyle>
            <a:lvl1pPr algn="r" eaLnBrk="1" latinLnBrk="0" hangingPunct="1">
              <a:defRPr kumimoji="0" sz="1500">
                <a:solidFill>
                  <a:schemeClr val="tx2">
                    <a:shade val="90000"/>
                  </a:schemeClr>
                </a:solidFill>
              </a:defRPr>
            </a:lvl1pPr>
          </a:lstStyle>
          <a:p>
            <a:fld id="{0D65A59D-02E5-4A0E-9A0E-C8193E098846}" type="slidenum">
              <a:rPr lang="it-IT" smtClean="0"/>
              <a:pPr/>
              <a:t>‹N›</a:t>
            </a:fld>
            <a:endParaRPr lang="it-IT" dirty="0"/>
          </a:p>
        </p:txBody>
      </p:sp>
      <p:grpSp>
        <p:nvGrpSpPr>
          <p:cNvPr id="2" name="Gruppo 1"/>
          <p:cNvGrpSpPr/>
          <p:nvPr/>
        </p:nvGrpSpPr>
        <p:grpSpPr>
          <a:xfrm>
            <a:off x="-23963" y="233800"/>
            <a:ext cx="11568128" cy="74991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advClick="0">
    <p:dissolve/>
  </p:transition>
  <p:timing>
    <p:tnLst>
      <p:par>
        <p:cTn id="1" dur="indefinite" restart="never" nodeType="tmRoot"/>
      </p:par>
    </p:tnLst>
  </p:timing>
  <p:txStyles>
    <p:titleStyle>
      <a:lvl1pPr algn="l" rtl="0" eaLnBrk="1" latinLnBrk="0" hangingPunct="1">
        <a:spcBef>
          <a:spcPct val="0"/>
        </a:spcBef>
        <a:buNone/>
        <a:defRPr kumimoji="0" sz="6100" b="0" kern="1200">
          <a:ln>
            <a:noFill/>
          </a:ln>
          <a:solidFill>
            <a:schemeClr val="tx2"/>
          </a:solidFill>
          <a:effectLst/>
          <a:latin typeface="+mj-lt"/>
          <a:ea typeface="+mj-ea"/>
          <a:cs typeface="+mj-cs"/>
        </a:defRPr>
      </a:lvl1pPr>
    </p:titleStyle>
    <p:bodyStyle>
      <a:lvl1pPr marL="333299" indent="-333299"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777697" indent="-299969" algn="l" rtl="0" eaLnBrk="1" latinLnBrk="0" hangingPunct="1">
        <a:spcBef>
          <a:spcPct val="20000"/>
        </a:spcBef>
        <a:buClr>
          <a:schemeClr val="accent1"/>
        </a:buClr>
        <a:buSzPct val="85000"/>
        <a:buFont typeface="Wingdings 2"/>
        <a:buChar char=""/>
        <a:defRPr kumimoji="0" sz="2900" kern="1200">
          <a:solidFill>
            <a:schemeClr val="tx1"/>
          </a:solidFill>
          <a:latin typeface="+mn-lt"/>
          <a:ea typeface="+mn-ea"/>
          <a:cs typeface="+mn-cs"/>
        </a:defRPr>
      </a:lvl2pPr>
      <a:lvl3pPr marL="1110996" indent="-299969" algn="l" rtl="0" eaLnBrk="1" latinLnBrk="0" hangingPunct="1">
        <a:spcBef>
          <a:spcPct val="20000"/>
        </a:spcBef>
        <a:buClr>
          <a:schemeClr val="accent2"/>
        </a:buClr>
        <a:buSzPct val="70000"/>
        <a:buFont typeface="Wingdings 2"/>
        <a:buChar char=""/>
        <a:defRPr kumimoji="0" sz="2600" kern="1200">
          <a:solidFill>
            <a:schemeClr val="tx1"/>
          </a:solidFill>
          <a:latin typeface="+mn-lt"/>
          <a:ea typeface="+mn-ea"/>
          <a:cs typeface="+mn-cs"/>
        </a:defRPr>
      </a:lvl3pPr>
      <a:lvl4pPr marL="1444295" indent="-255529"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777594" indent="-255529"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2110892" indent="-255529" algn="l" rtl="0" eaLnBrk="1" latinLnBrk="0" hangingPunct="1">
        <a:spcBef>
          <a:spcPct val="20000"/>
        </a:spcBef>
        <a:buClr>
          <a:schemeClr val="accent5"/>
        </a:buClr>
        <a:buSzPct val="80000"/>
        <a:buFont typeface="Wingdings 2"/>
        <a:buChar char=""/>
        <a:defRPr kumimoji="0" sz="2200" kern="1200">
          <a:solidFill>
            <a:schemeClr val="tx1"/>
          </a:solidFill>
          <a:latin typeface="+mn-lt"/>
          <a:ea typeface="+mn-ea"/>
          <a:cs typeface="+mn-cs"/>
        </a:defRPr>
      </a:lvl6pPr>
      <a:lvl7pPr marL="2333092" indent="-222199" algn="l" rtl="0" eaLnBrk="1" latinLnBrk="0" hangingPunct="1">
        <a:spcBef>
          <a:spcPct val="20000"/>
        </a:spcBef>
        <a:buClr>
          <a:schemeClr val="accent6"/>
        </a:buClr>
        <a:buSzPct val="80000"/>
        <a:buFont typeface="Wingdings 2"/>
        <a:buChar char=""/>
        <a:defRPr kumimoji="0" sz="1900" kern="1200" baseline="0">
          <a:solidFill>
            <a:schemeClr val="tx1"/>
          </a:solidFill>
          <a:latin typeface="+mn-lt"/>
          <a:ea typeface="+mn-ea"/>
          <a:cs typeface="+mn-cs"/>
        </a:defRPr>
      </a:lvl7pPr>
      <a:lvl8pPr marL="2666390" indent="-222199" algn="l" rtl="0" eaLnBrk="1" latinLnBrk="0" hangingPunct="1">
        <a:spcBef>
          <a:spcPct val="20000"/>
        </a:spcBef>
        <a:buClr>
          <a:schemeClr val="tx2"/>
        </a:buClr>
        <a:buChar char="•"/>
        <a:defRPr kumimoji="0" sz="1900" kern="1200">
          <a:solidFill>
            <a:schemeClr val="tx1"/>
          </a:solidFill>
          <a:latin typeface="+mn-lt"/>
          <a:ea typeface="+mn-ea"/>
          <a:cs typeface="+mn-cs"/>
        </a:defRPr>
      </a:lvl8pPr>
      <a:lvl9pPr marL="2999689" indent="-222199" algn="l" rtl="0" eaLnBrk="1" latinLnBrk="0" hangingPunct="1">
        <a:spcBef>
          <a:spcPct val="20000"/>
        </a:spcBef>
        <a:buClr>
          <a:schemeClr val="tx2"/>
        </a:buClr>
        <a:buFontTx/>
        <a:buChar char="•"/>
        <a:defRPr kumimoji="0" sz="17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55498" algn="l" rtl="0" eaLnBrk="1" latinLnBrk="0" hangingPunct="1">
        <a:defRPr kumimoji="0" kern="1200">
          <a:solidFill>
            <a:schemeClr val="tx1"/>
          </a:solidFill>
          <a:latin typeface="+mn-lt"/>
          <a:ea typeface="+mn-ea"/>
          <a:cs typeface="+mn-cs"/>
        </a:defRPr>
      </a:lvl2pPr>
      <a:lvl3pPr marL="1110996" algn="l" rtl="0" eaLnBrk="1" latinLnBrk="0" hangingPunct="1">
        <a:defRPr kumimoji="0" kern="1200">
          <a:solidFill>
            <a:schemeClr val="tx1"/>
          </a:solidFill>
          <a:latin typeface="+mn-lt"/>
          <a:ea typeface="+mn-ea"/>
          <a:cs typeface="+mn-cs"/>
        </a:defRPr>
      </a:lvl3pPr>
      <a:lvl4pPr marL="1666494" algn="l" rtl="0" eaLnBrk="1" latinLnBrk="0" hangingPunct="1">
        <a:defRPr kumimoji="0" kern="1200">
          <a:solidFill>
            <a:schemeClr val="tx1"/>
          </a:solidFill>
          <a:latin typeface="+mn-lt"/>
          <a:ea typeface="+mn-ea"/>
          <a:cs typeface="+mn-cs"/>
        </a:defRPr>
      </a:lvl4pPr>
      <a:lvl5pPr marL="2221992" algn="l" rtl="0" eaLnBrk="1" latinLnBrk="0" hangingPunct="1">
        <a:defRPr kumimoji="0" kern="1200">
          <a:solidFill>
            <a:schemeClr val="tx1"/>
          </a:solidFill>
          <a:latin typeface="+mn-lt"/>
          <a:ea typeface="+mn-ea"/>
          <a:cs typeface="+mn-cs"/>
        </a:defRPr>
      </a:lvl5pPr>
      <a:lvl6pPr marL="2777490" algn="l" rtl="0" eaLnBrk="1" latinLnBrk="0" hangingPunct="1">
        <a:defRPr kumimoji="0" kern="1200">
          <a:solidFill>
            <a:schemeClr val="tx1"/>
          </a:solidFill>
          <a:latin typeface="+mn-lt"/>
          <a:ea typeface="+mn-ea"/>
          <a:cs typeface="+mn-cs"/>
        </a:defRPr>
      </a:lvl6pPr>
      <a:lvl7pPr marL="3332988" algn="l" rtl="0" eaLnBrk="1" latinLnBrk="0" hangingPunct="1">
        <a:defRPr kumimoji="0" kern="1200">
          <a:solidFill>
            <a:schemeClr val="tx1"/>
          </a:solidFill>
          <a:latin typeface="+mn-lt"/>
          <a:ea typeface="+mn-ea"/>
          <a:cs typeface="+mn-cs"/>
        </a:defRPr>
      </a:lvl7pPr>
      <a:lvl8pPr marL="3888486" algn="l" rtl="0" eaLnBrk="1" latinLnBrk="0" hangingPunct="1">
        <a:defRPr kumimoji="0" kern="1200">
          <a:solidFill>
            <a:schemeClr val="tx1"/>
          </a:solidFill>
          <a:latin typeface="+mn-lt"/>
          <a:ea typeface="+mn-ea"/>
          <a:cs typeface="+mn-cs"/>
        </a:defRPr>
      </a:lvl8pPr>
      <a:lvl9pPr marL="444398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audio" Target="../media/media1.mp3"/><Relationship Id="rId7" Type="http://schemas.openxmlformats.org/officeDocument/2006/relationships/image" Target="../media/image2.wmf"/><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png"/><Relationship Id="rId5" Type="http://schemas.openxmlformats.org/officeDocument/2006/relationships/audio" Target="../media/audio1.wav"/><Relationship Id="rId10" Type="http://schemas.openxmlformats.org/officeDocument/2006/relationships/image" Target="../media/image5.jpeg"/><Relationship Id="rId4" Type="http://schemas.openxmlformats.org/officeDocument/2006/relationships/slideLayout" Target="../slideLayouts/slideLayout1.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it.wikipedia.org/wiki/Campo_di_concentramento_di_Auschwitz"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rot="21125734">
            <a:off x="4328123" y="1092504"/>
            <a:ext cx="6000396" cy="1567151"/>
          </a:xfrm>
          <a:solidFill>
            <a:srgbClr val="00B050"/>
          </a:solidFill>
        </p:spPr>
        <p:txBody>
          <a:bodyPr>
            <a:noAutofit/>
          </a:bodyPr>
          <a:lstStyle/>
          <a:p>
            <a:pPr algn="ctr"/>
            <a:r>
              <a:rPr lang="en-US" sz="4800" dirty="0" smtClean="0">
                <a:solidFill>
                  <a:srgbClr val="FFFF00"/>
                </a:solidFill>
                <a:effectLst/>
                <a:latin typeface="Harrington" panose="04040505050A02020702" pitchFamily="82" charset="0"/>
              </a:rPr>
              <a:t>XIII° Meeting E.R.A.</a:t>
            </a:r>
            <a:br>
              <a:rPr lang="en-US" sz="4800" dirty="0" smtClean="0">
                <a:solidFill>
                  <a:srgbClr val="FFFF00"/>
                </a:solidFill>
                <a:effectLst/>
                <a:latin typeface="Harrington" panose="04040505050A02020702" pitchFamily="82" charset="0"/>
              </a:rPr>
            </a:br>
            <a:r>
              <a:rPr lang="en-US" sz="4800" dirty="0" smtClean="0">
                <a:solidFill>
                  <a:srgbClr val="FFFF00"/>
                </a:solidFill>
                <a:effectLst/>
                <a:latin typeface="Harrington" panose="04040505050A02020702" pitchFamily="82" charset="0"/>
              </a:rPr>
              <a:t>1/3 GIUGNO 2018</a:t>
            </a:r>
            <a:endParaRPr lang="it-IT" sz="4800" u="sng" dirty="0">
              <a:solidFill>
                <a:srgbClr val="FFFF00"/>
              </a:solidFill>
              <a:latin typeface="Harrington" panose="04040505050A02020702" pitchFamily="82" charset="0"/>
            </a:endParaRPr>
          </a:p>
        </p:txBody>
      </p:sp>
      <p:graphicFrame>
        <p:nvGraphicFramePr>
          <p:cNvPr id="1026" name="Object 2"/>
          <p:cNvGraphicFramePr>
            <a:graphicFrameLocks noChangeAspect="1"/>
          </p:cNvGraphicFramePr>
          <p:nvPr/>
        </p:nvGraphicFramePr>
        <p:xfrm>
          <a:off x="11614150" y="7412038"/>
          <a:ext cx="666750" cy="485775"/>
        </p:xfrm>
        <a:graphic>
          <a:graphicData uri="http://schemas.openxmlformats.org/presentationml/2006/ole">
            <mc:AlternateContent xmlns:mc="http://schemas.openxmlformats.org/markup-compatibility/2006">
              <mc:Choice xmlns:v="urn:schemas-microsoft-com:vml" Requires="v">
                <p:oleObj spid="_x0000_s1290" name="Pacchetto" r:id="rId6" imgW="666720" imgH="485640" progId="Package">
                  <p:embed/>
                </p:oleObj>
              </mc:Choice>
              <mc:Fallback>
                <p:oleObj name="Pacchetto" r:id="rId6" imgW="666720" imgH="485640" progId="Package">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4150" y="7412038"/>
                        <a:ext cx="6667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Immagine 7"/>
          <p:cNvPicPr/>
          <p:nvPr/>
        </p:nvPicPr>
        <p:blipFill>
          <a:blip r:embed="rId8">
            <a:extLst>
              <a:ext uri="{28A0092B-C50C-407E-A947-70E740481C1C}">
                <a14:useLocalDpi xmlns:a14="http://schemas.microsoft.com/office/drawing/2010/main" val="0"/>
              </a:ext>
            </a:extLst>
          </a:blip>
          <a:stretch>
            <a:fillRect/>
          </a:stretch>
        </p:blipFill>
        <p:spPr>
          <a:xfrm>
            <a:off x="320386" y="347138"/>
            <a:ext cx="2575148" cy="3744415"/>
          </a:xfrm>
          <a:prstGeom prst="rect">
            <a:avLst/>
          </a:prstGeom>
        </p:spPr>
      </p:pic>
      <p:pic>
        <p:nvPicPr>
          <p:cNvPr id="9" name="Immagine 8" descr="http://www.era.eu/images/articoli/XIII_Meeting1.jpg"/>
          <p:cNvPicPr/>
          <p:nvPr/>
        </p:nvPicPr>
        <p:blipFill>
          <a:blip r:embed="rId9">
            <a:extLst>
              <a:ext uri="{28A0092B-C50C-407E-A947-70E740481C1C}">
                <a14:useLocalDpi xmlns:a14="http://schemas.microsoft.com/office/drawing/2010/main" val="0"/>
              </a:ext>
            </a:extLst>
          </a:blip>
          <a:srcRect/>
          <a:stretch>
            <a:fillRect/>
          </a:stretch>
        </p:blipFill>
        <p:spPr bwMode="auto">
          <a:xfrm>
            <a:off x="5856287" y="6008622"/>
            <a:ext cx="4762500" cy="1695450"/>
          </a:xfrm>
          <a:prstGeom prst="rect">
            <a:avLst/>
          </a:prstGeom>
          <a:noFill/>
          <a:ln>
            <a:noFill/>
          </a:ln>
        </p:spPr>
      </p:pic>
      <p:sp>
        <p:nvSpPr>
          <p:cNvPr id="4" name="Rettangolo 3"/>
          <p:cNvSpPr/>
          <p:nvPr/>
        </p:nvSpPr>
        <p:spPr>
          <a:xfrm>
            <a:off x="2842392" y="5408457"/>
            <a:ext cx="5759450" cy="400110"/>
          </a:xfrm>
          <a:prstGeom prst="rect">
            <a:avLst/>
          </a:prstGeom>
        </p:spPr>
        <p:txBody>
          <a:bodyPr>
            <a:spAutoFit/>
          </a:bodyPr>
          <a:lstStyle/>
          <a:p>
            <a:r>
              <a:rPr lang="it-IT" sz="2000" b="1" dirty="0" smtClean="0">
                <a:solidFill>
                  <a:srgbClr val="800000"/>
                </a:solidFill>
                <a:latin typeface="Harrington" panose="04040505050A02020702" pitchFamily="82" charset="0"/>
              </a:rPr>
              <a:t>PUGNOCHIUSO - HOTEL </a:t>
            </a:r>
            <a:r>
              <a:rPr lang="it-IT" sz="2000" b="1" dirty="0">
                <a:solidFill>
                  <a:srgbClr val="800000"/>
                </a:solidFill>
                <a:latin typeface="Harrington" panose="04040505050A02020702" pitchFamily="82" charset="0"/>
              </a:rPr>
              <a:t>DEGLI ULIVI***</a:t>
            </a:r>
            <a:endParaRPr lang="it-IT" sz="2000" dirty="0">
              <a:solidFill>
                <a:srgbClr val="800000"/>
              </a:solidFill>
              <a:latin typeface="Harrington" panose="04040505050A02020702" pitchFamily="82" charset="0"/>
            </a:endParaRPr>
          </a:p>
        </p:txBody>
      </p:sp>
      <p:pic>
        <p:nvPicPr>
          <p:cNvPr id="10" name="Immagine 9" descr="http://www.era.eu/images/articoli/XIII_Meeting4.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278" y="6008622"/>
            <a:ext cx="4608512" cy="1651546"/>
          </a:xfrm>
          <a:prstGeom prst="rect">
            <a:avLst/>
          </a:prstGeom>
          <a:noFill/>
          <a:ln>
            <a:noFill/>
          </a:ln>
        </p:spPr>
      </p:pic>
      <p:sp>
        <p:nvSpPr>
          <p:cNvPr id="11" name="Rectangle 81"/>
          <p:cNvSpPr>
            <a:spLocks noChangeArrowheads="1"/>
          </p:cNvSpPr>
          <p:nvPr/>
        </p:nvSpPr>
        <p:spPr bwMode="auto">
          <a:xfrm>
            <a:off x="0" y="0"/>
            <a:ext cx="11522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13" name="Rectangle 83"/>
          <p:cNvSpPr>
            <a:spLocks noChangeArrowheads="1"/>
          </p:cNvSpPr>
          <p:nvPr/>
        </p:nvSpPr>
        <p:spPr bwMode="auto">
          <a:xfrm>
            <a:off x="95250" y="2819400"/>
            <a:ext cx="11522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86"/>
          <p:cNvSpPr>
            <a:spLocks noChangeArrowheads="1"/>
          </p:cNvSpPr>
          <p:nvPr/>
        </p:nvSpPr>
        <p:spPr bwMode="auto">
          <a:xfrm>
            <a:off x="152400" y="152400"/>
            <a:ext cx="11522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15" name="Rectangle 87"/>
          <p:cNvSpPr>
            <a:spLocks noChangeArrowheads="1"/>
          </p:cNvSpPr>
          <p:nvPr/>
        </p:nvSpPr>
        <p:spPr bwMode="auto">
          <a:xfrm>
            <a:off x="4752925" y="3109596"/>
            <a:ext cx="53335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0" b="1" i="0" u="none" strike="noStrike" cap="none" normalizeH="0" baseline="0" dirty="0" smtClean="0">
                <a:ln>
                  <a:noFill/>
                </a:ln>
                <a:solidFill>
                  <a:srgbClr val="800000"/>
                </a:solidFill>
                <a:effectLst/>
                <a:latin typeface="Bailey'sCar" pitchFamily="2" charset="0"/>
                <a:ea typeface="Times New Roman" pitchFamily="18" charset="0"/>
                <a:cs typeface="Times New Roman" pitchFamily="18" charset="0"/>
              </a:rPr>
              <a:t>E.R.A. GENESIS</a:t>
            </a:r>
            <a:r>
              <a:rPr kumimoji="0" lang="it-IT" altLang="it-IT" sz="8000" b="1" i="0" u="none" strike="noStrike" cap="none" normalizeH="0" baseline="0" dirty="0" smtClean="0">
                <a:ln>
                  <a:noFill/>
                </a:ln>
                <a:solidFill>
                  <a:srgbClr val="800000"/>
                </a:solidFill>
                <a:effectLst/>
                <a:latin typeface="Book Antiqua" pitchFamily="18" charset="0"/>
                <a:ea typeface="Times New Roman" pitchFamily="18" charset="0"/>
                <a:cs typeface="Times New Roman" pitchFamily="18" charset="0"/>
              </a:rPr>
              <a:t>,</a:t>
            </a:r>
            <a:r>
              <a:rPr kumimoji="0" lang="it-IT" altLang="it-IT" sz="8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it-IT" altLang="it-IT" sz="80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88"/>
          <p:cNvSpPr>
            <a:spLocks noChangeArrowheads="1"/>
          </p:cNvSpPr>
          <p:nvPr/>
        </p:nvSpPr>
        <p:spPr bwMode="auto">
          <a:xfrm>
            <a:off x="5722117" y="4254940"/>
            <a:ext cx="26709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smtClean="0">
                <a:ln>
                  <a:noFill/>
                </a:ln>
                <a:solidFill>
                  <a:srgbClr val="800000"/>
                </a:solidFill>
                <a:effectLst/>
                <a:latin typeface="Harrington" pitchFamily="82" charset="0"/>
                <a:ea typeface="Times New Roman" pitchFamily="18" charset="0"/>
                <a:cs typeface="Times New Roman" pitchFamily="18" charset="0"/>
              </a:rPr>
              <a:t>ovvero</a:t>
            </a:r>
            <a:endParaRPr kumimoji="0" lang="it-IT" altLang="it-IT"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smtClean="0">
                <a:ln>
                  <a:noFill/>
                </a:ln>
                <a:solidFill>
                  <a:srgbClr val="800000"/>
                </a:solidFill>
                <a:effectLst/>
                <a:latin typeface="Harrington" pitchFamily="82" charset="0"/>
                <a:ea typeface="Times New Roman" pitchFamily="18" charset="0"/>
                <a:cs typeface="Times New Roman" pitchFamily="18" charset="0"/>
              </a:rPr>
              <a:t>Come tutto ebbe inizio</a:t>
            </a:r>
            <a:endParaRPr kumimoji="0" lang="it-IT" altLang="it-IT"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Giovanni telegrafista-Enzo Jannacci &amp; Co.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313987" y="228600"/>
            <a:ext cx="609600" cy="609600"/>
          </a:xfrm>
          <a:prstGeom prst="rect">
            <a:avLst/>
          </a:prstGeom>
        </p:spPr>
      </p:pic>
      <p:sp>
        <p:nvSpPr>
          <p:cNvPr id="17" name="CasellaDiTesto 16"/>
          <p:cNvSpPr txBox="1"/>
          <p:nvPr/>
        </p:nvSpPr>
        <p:spPr>
          <a:xfrm>
            <a:off x="11089280" y="5408457"/>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400" advClick="0" advTm="3672">
        <p14:honeycomb/>
        <p:sndAc>
          <p:stSnd>
            <p:snd r:embed="rId5" name="applause.wav"/>
          </p:stSnd>
        </p:sndAc>
      </p:transition>
    </mc:Choice>
    <mc:Fallback xmlns="">
      <p:transition spd="slow" advClick="0" advTm="3672">
        <p:fade/>
        <p:sndAc>
          <p:stSnd>
            <p:snd r:embed="rId1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repeatCount="indefinite"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6421" y="1512540"/>
            <a:ext cx="11305654" cy="4832092"/>
          </a:xfrm>
          <a:prstGeom prst="rect">
            <a:avLst/>
          </a:prstGeom>
        </p:spPr>
        <p:txBody>
          <a:bodyPr wrap="square">
            <a:spAutoFit/>
          </a:bodyPr>
          <a:lstStyle/>
          <a:p>
            <a:r>
              <a:rPr lang="it-IT" dirty="0" smtClean="0">
                <a:solidFill>
                  <a:schemeClr val="tx2">
                    <a:lumMod val="50000"/>
                  </a:schemeClr>
                </a:solidFill>
              </a:rPr>
              <a:t> Le </a:t>
            </a:r>
            <a:r>
              <a:rPr lang="it-IT" dirty="0">
                <a:solidFill>
                  <a:schemeClr val="tx2">
                    <a:lumMod val="50000"/>
                  </a:schemeClr>
                </a:solidFill>
              </a:rPr>
              <a:t>tante attività radioamatoriali e quelle connesse alla protezione civile furono affrontate con spirito pioneristico e con entusiastica partecipazione dall’affiatato gruppo, ormai consolidato nella sua coesione e passione per le comunicazioni e </a:t>
            </a:r>
            <a:r>
              <a:rPr lang="it-IT" dirty="0" smtClean="0">
                <a:solidFill>
                  <a:schemeClr val="tx2">
                    <a:lumMod val="50000"/>
                  </a:schemeClr>
                </a:solidFill>
              </a:rPr>
              <a:t>per la </a:t>
            </a:r>
            <a:r>
              <a:rPr lang="it-IT" dirty="0">
                <a:solidFill>
                  <a:schemeClr val="tx2">
                    <a:lumMod val="50000"/>
                  </a:schemeClr>
                </a:solidFill>
              </a:rPr>
              <a:t>volontaria ed appassionata dedizione al volontariato civile ed istituzionale, sempre legato all’uso specialistico delle </a:t>
            </a:r>
            <a:r>
              <a:rPr lang="it-IT" dirty="0" smtClean="0">
                <a:solidFill>
                  <a:schemeClr val="tx2">
                    <a:lumMod val="50000"/>
                  </a:schemeClr>
                </a:solidFill>
              </a:rPr>
              <a:t>radiocomunicazioni mediante ricetrasmittenti, di </a:t>
            </a:r>
            <a:r>
              <a:rPr lang="it-IT" dirty="0">
                <a:solidFill>
                  <a:schemeClr val="tx2">
                    <a:lumMod val="50000"/>
                  </a:schemeClr>
                </a:solidFill>
              </a:rPr>
              <a:t>cui ciascun operatore era </a:t>
            </a:r>
            <a:r>
              <a:rPr lang="it-IT" dirty="0" smtClean="0">
                <a:solidFill>
                  <a:schemeClr val="tx2">
                    <a:lumMod val="50000"/>
                  </a:schemeClr>
                </a:solidFill>
              </a:rPr>
              <a:t>orgoglioso detentore,  e che metteva  a </a:t>
            </a:r>
            <a:r>
              <a:rPr lang="it-IT" dirty="0">
                <a:solidFill>
                  <a:schemeClr val="tx2">
                    <a:lumMod val="50000"/>
                  </a:schemeClr>
                </a:solidFill>
              </a:rPr>
              <a:t>disposizione ogni qual volta se ne ravvisasse l’opportunità.</a:t>
            </a:r>
          </a:p>
          <a:p>
            <a:r>
              <a:rPr lang="it-IT" dirty="0" smtClean="0">
                <a:solidFill>
                  <a:schemeClr val="tx2">
                    <a:lumMod val="50000"/>
                  </a:schemeClr>
                </a:solidFill>
              </a:rPr>
              <a:t> E </a:t>
            </a:r>
            <a:r>
              <a:rPr lang="it-IT" dirty="0">
                <a:solidFill>
                  <a:schemeClr val="tx2">
                    <a:lumMod val="50000"/>
                  </a:schemeClr>
                </a:solidFill>
              </a:rPr>
              <a:t>le opportunità non mancarono affatto, visto che Marcello non si faceva sfuggire nessuna occasione.     </a:t>
            </a:r>
          </a:p>
          <a:p>
            <a:r>
              <a:rPr lang="it-IT" dirty="0" smtClean="0">
                <a:solidFill>
                  <a:schemeClr val="tx2">
                    <a:lumMod val="50000"/>
                  </a:schemeClr>
                </a:solidFill>
              </a:rPr>
              <a:t> Era </a:t>
            </a:r>
            <a:r>
              <a:rPr lang="it-IT" dirty="0">
                <a:solidFill>
                  <a:schemeClr val="tx2">
                    <a:lumMod val="50000"/>
                  </a:schemeClr>
                </a:solidFill>
              </a:rPr>
              <a:t>un continuo affannoso peregrinaggio tra un’ attività e l’altra. Tutto questo non ci stancava, anzi ci esaltava e ci si rendeva sempre più </a:t>
            </a:r>
            <a:r>
              <a:rPr lang="it-IT" dirty="0" smtClean="0">
                <a:solidFill>
                  <a:schemeClr val="tx2">
                    <a:lumMod val="50000"/>
                  </a:schemeClr>
                </a:solidFill>
              </a:rPr>
              <a:t>conto </a:t>
            </a:r>
            <a:r>
              <a:rPr lang="it-IT" dirty="0">
                <a:solidFill>
                  <a:schemeClr val="tx2">
                    <a:lumMod val="50000"/>
                  </a:schemeClr>
                </a:solidFill>
              </a:rPr>
              <a:t>che la nostra presenza in tutte le circostanze rendeva sempre più essenziale ed indispensabile  e, di conseguenza, più richiesta la nostra partecipazione alle manifestazioni pubbliche e private sia di semplice assistenza, </a:t>
            </a:r>
            <a:endParaRPr lang="it-IT" dirty="0" smtClean="0">
              <a:solidFill>
                <a:schemeClr val="tx2">
                  <a:lumMod val="50000"/>
                </a:schemeClr>
              </a:solidFill>
            </a:endParaRPr>
          </a:p>
          <a:p>
            <a:r>
              <a:rPr lang="it-IT" dirty="0" smtClean="0">
                <a:solidFill>
                  <a:schemeClr val="tx2">
                    <a:lumMod val="50000"/>
                  </a:schemeClr>
                </a:solidFill>
              </a:rPr>
              <a:t>sia </a:t>
            </a:r>
            <a:r>
              <a:rPr lang="it-IT" dirty="0">
                <a:solidFill>
                  <a:schemeClr val="tx2">
                    <a:lumMod val="50000"/>
                  </a:schemeClr>
                </a:solidFill>
              </a:rPr>
              <a:t>di effettiva protezione civile, e non soltanto esercitative, promosse ed </a:t>
            </a:r>
            <a:r>
              <a:rPr lang="it-IT" dirty="0" smtClean="0">
                <a:solidFill>
                  <a:schemeClr val="tx2">
                    <a:lumMod val="50000"/>
                  </a:schemeClr>
                </a:solidFill>
              </a:rPr>
              <a:t>attivate </a:t>
            </a:r>
            <a:r>
              <a:rPr lang="it-IT" dirty="0">
                <a:solidFill>
                  <a:schemeClr val="tx2">
                    <a:lumMod val="50000"/>
                  </a:schemeClr>
                </a:solidFill>
              </a:rPr>
              <a:t>dalle </a:t>
            </a:r>
            <a:r>
              <a:rPr lang="it-IT" dirty="0" smtClean="0">
                <a:solidFill>
                  <a:schemeClr val="tx2">
                    <a:lumMod val="50000"/>
                  </a:schemeClr>
                </a:solidFill>
              </a:rPr>
              <a:t>autorità </a:t>
            </a:r>
            <a:r>
              <a:rPr lang="it-IT" dirty="0">
                <a:solidFill>
                  <a:schemeClr val="tx2">
                    <a:lumMod val="50000"/>
                  </a:schemeClr>
                </a:solidFill>
              </a:rPr>
              <a:t>del settore</a:t>
            </a:r>
            <a:r>
              <a:rPr lang="it-IT" dirty="0" smtClean="0">
                <a:solidFill>
                  <a:schemeClr val="tx2">
                    <a:lumMod val="50000"/>
                  </a:schemeClr>
                </a:solidFill>
              </a:rPr>
              <a:t>. </a:t>
            </a:r>
            <a:endParaRPr lang="it-IT" dirty="0">
              <a:solidFill>
                <a:schemeClr val="tx2">
                  <a:lumMod val="50000"/>
                </a:schemeClr>
              </a:solidFill>
            </a:endParaRPr>
          </a:p>
        </p:txBody>
      </p:sp>
      <p:sp>
        <p:nvSpPr>
          <p:cNvPr id="6" name="CasellaDiTesto 5"/>
          <p:cNvSpPr txBox="1"/>
          <p:nvPr/>
        </p:nvSpPr>
        <p:spPr>
          <a:xfrm>
            <a:off x="11089281" y="5616996"/>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68831">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6485" y="792460"/>
            <a:ext cx="11161638" cy="2462213"/>
          </a:xfrm>
          <a:prstGeom prst="rect">
            <a:avLst/>
          </a:prstGeom>
        </p:spPr>
        <p:txBody>
          <a:bodyPr wrap="square">
            <a:spAutoFit/>
          </a:bodyPr>
          <a:lstStyle/>
          <a:p>
            <a:r>
              <a:rPr lang="it-IT" dirty="0" smtClean="0">
                <a:solidFill>
                  <a:schemeClr val="tx2">
                    <a:lumMod val="50000"/>
                  </a:schemeClr>
                </a:solidFill>
              </a:rPr>
              <a:t> Fra </a:t>
            </a:r>
            <a:r>
              <a:rPr lang="it-IT" dirty="0">
                <a:solidFill>
                  <a:schemeClr val="tx2">
                    <a:lumMod val="50000"/>
                  </a:schemeClr>
                </a:solidFill>
              </a:rPr>
              <a:t>le tante attività svolte  dall’allora A.Ra.S.  ricordo le più esaltanti e prestigiose:</a:t>
            </a:r>
          </a:p>
          <a:p>
            <a:r>
              <a:rPr lang="it-IT" dirty="0" smtClean="0">
                <a:solidFill>
                  <a:schemeClr val="tx2">
                    <a:lumMod val="50000"/>
                  </a:schemeClr>
                </a:solidFill>
              </a:rPr>
              <a:t> E</a:t>
            </a:r>
            <a:r>
              <a:rPr lang="it-IT" dirty="0">
                <a:solidFill>
                  <a:schemeClr val="tx2">
                    <a:lumMod val="50000"/>
                  </a:schemeClr>
                </a:solidFill>
              </a:rPr>
              <a:t>’ del 1994 la drammatica esperienza della </a:t>
            </a:r>
            <a:r>
              <a:rPr lang="it-IT" b="1" i="1" dirty="0">
                <a:solidFill>
                  <a:schemeClr val="tx2">
                    <a:lumMod val="50000"/>
                  </a:schemeClr>
                </a:solidFill>
              </a:rPr>
              <a:t>guerra nell’ex </a:t>
            </a:r>
            <a:r>
              <a:rPr lang="it-IT" b="1" i="1" dirty="0" smtClean="0">
                <a:solidFill>
                  <a:schemeClr val="tx2">
                    <a:lumMod val="50000"/>
                  </a:schemeClr>
                </a:solidFill>
              </a:rPr>
              <a:t>Jugoslavia, </a:t>
            </a:r>
            <a:r>
              <a:rPr lang="it-IT" dirty="0" smtClean="0">
                <a:solidFill>
                  <a:schemeClr val="tx2">
                    <a:lumMod val="50000"/>
                  </a:schemeClr>
                </a:solidFill>
              </a:rPr>
              <a:t>che</a:t>
            </a:r>
            <a:r>
              <a:rPr lang="it-IT" b="1" i="1" dirty="0" smtClean="0">
                <a:solidFill>
                  <a:schemeClr val="tx2">
                    <a:lumMod val="50000"/>
                  </a:schemeClr>
                </a:solidFill>
              </a:rPr>
              <a:t> </a:t>
            </a:r>
            <a:r>
              <a:rPr lang="it-IT" dirty="0" smtClean="0">
                <a:solidFill>
                  <a:schemeClr val="tx2">
                    <a:lumMod val="50000"/>
                  </a:schemeClr>
                </a:solidFill>
              </a:rPr>
              <a:t>diede </a:t>
            </a:r>
            <a:r>
              <a:rPr lang="it-IT" dirty="0">
                <a:solidFill>
                  <a:schemeClr val="tx2">
                    <a:lumMod val="50000"/>
                  </a:schemeClr>
                </a:solidFill>
              </a:rPr>
              <a:t>luogo a </a:t>
            </a:r>
            <a:r>
              <a:rPr lang="it-IT" dirty="0" smtClean="0">
                <a:solidFill>
                  <a:schemeClr val="tx2">
                    <a:lumMod val="50000"/>
                  </a:schemeClr>
                </a:solidFill>
              </a:rPr>
              <a:t>dimostrazioni </a:t>
            </a:r>
            <a:r>
              <a:rPr lang="it-IT" dirty="0">
                <a:solidFill>
                  <a:schemeClr val="tx2">
                    <a:lumMod val="50000"/>
                  </a:schemeClr>
                </a:solidFill>
              </a:rPr>
              <a:t>in ogni parte del globo, perché si ponesse fine al massacro.</a:t>
            </a:r>
          </a:p>
          <a:p>
            <a:r>
              <a:rPr lang="it-IT" dirty="0" smtClean="0">
                <a:solidFill>
                  <a:schemeClr val="tx2">
                    <a:lumMod val="50000"/>
                  </a:schemeClr>
                </a:solidFill>
              </a:rPr>
              <a:t> Palermo </a:t>
            </a:r>
            <a:r>
              <a:rPr lang="it-IT" dirty="0">
                <a:solidFill>
                  <a:schemeClr val="tx2">
                    <a:lumMod val="50000"/>
                  </a:schemeClr>
                </a:solidFill>
              </a:rPr>
              <a:t>ha voluto unirsi all’unanime coro di proteste con una manifestazione a Piazzale Ungheria, ove i nostri operatori hanno effettuato collegamenti di solidarietà con le </a:t>
            </a:r>
            <a:r>
              <a:rPr lang="it-IT" dirty="0" smtClean="0">
                <a:solidFill>
                  <a:schemeClr val="tx2">
                    <a:lumMod val="50000"/>
                  </a:schemeClr>
                </a:solidFill>
              </a:rPr>
              <a:t>Nazioni </a:t>
            </a:r>
            <a:r>
              <a:rPr lang="it-IT" dirty="0">
                <a:solidFill>
                  <a:schemeClr val="tx2">
                    <a:lumMod val="50000"/>
                  </a:schemeClr>
                </a:solidFill>
              </a:rPr>
              <a:t>dell’ex </a:t>
            </a:r>
            <a:r>
              <a:rPr lang="it-IT" dirty="0" smtClean="0">
                <a:solidFill>
                  <a:schemeClr val="tx2">
                    <a:lumMod val="50000"/>
                  </a:schemeClr>
                </a:solidFill>
              </a:rPr>
              <a:t>Jugoslavia, in presenza del Sindaco Orlando, allora di prima nomina.</a:t>
            </a:r>
            <a:endParaRPr lang="it-IT" dirty="0">
              <a:solidFill>
                <a:schemeClr val="tx2">
                  <a:lumMod val="50000"/>
                </a:schemeClr>
              </a:solidFill>
            </a:endParaRPr>
          </a:p>
          <a:p>
            <a:r>
              <a:rPr lang="it-IT" dirty="0"/>
              <a:t> </a:t>
            </a:r>
          </a:p>
        </p:txBody>
      </p:sp>
      <p:pic>
        <p:nvPicPr>
          <p:cNvPr id="5" name="Immagine 4" descr="C:\Users\Mimmo\Desktop\ARAS ERA\1994 Stop alla guerra in Jugoslavi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8629" y="3254673"/>
            <a:ext cx="3280707" cy="4234531"/>
          </a:xfrm>
          <a:prstGeom prst="rect">
            <a:avLst/>
          </a:prstGeom>
          <a:noFill/>
          <a:ln>
            <a:noFill/>
          </a:ln>
        </p:spPr>
      </p:pic>
      <p:pic>
        <p:nvPicPr>
          <p:cNvPr id="6" name="Immagine 5"/>
          <p:cNvPicPr/>
          <p:nvPr/>
        </p:nvPicPr>
        <p:blipFill>
          <a:blip r:embed="rId3" cstate="print">
            <a:extLst>
              <a:ext uri="{28A0092B-C50C-407E-A947-70E740481C1C}">
                <a14:useLocalDpi xmlns:a14="http://schemas.microsoft.com/office/drawing/2010/main" val="0"/>
              </a:ext>
            </a:extLst>
          </a:blip>
          <a:stretch>
            <a:fillRect/>
          </a:stretch>
        </p:blipFill>
        <p:spPr>
          <a:xfrm>
            <a:off x="6841157" y="3254672"/>
            <a:ext cx="3456384" cy="4234531"/>
          </a:xfrm>
          <a:prstGeom prst="rect">
            <a:avLst/>
          </a:prstGeom>
        </p:spPr>
      </p:pic>
      <p:sp>
        <p:nvSpPr>
          <p:cNvPr id="9" name="CasellaDiTesto 8"/>
          <p:cNvSpPr txBox="1"/>
          <p:nvPr/>
        </p:nvSpPr>
        <p:spPr>
          <a:xfrm>
            <a:off x="11089281" y="5328964"/>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92381">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p:nvPr/>
        </p:nvPicPr>
        <p:blipFill>
          <a:blip r:embed="rId2" cstate="print">
            <a:extLst>
              <a:ext uri="{28A0092B-C50C-407E-A947-70E740481C1C}">
                <a14:useLocalDpi xmlns:a14="http://schemas.microsoft.com/office/drawing/2010/main" val="0"/>
              </a:ext>
            </a:extLst>
          </a:blip>
          <a:stretch>
            <a:fillRect/>
          </a:stretch>
        </p:blipFill>
        <p:spPr>
          <a:xfrm>
            <a:off x="936501" y="1080491"/>
            <a:ext cx="4392488" cy="5904655"/>
          </a:xfrm>
          <a:prstGeom prst="rect">
            <a:avLst/>
          </a:prstGeom>
        </p:spPr>
      </p:pic>
      <p:pic>
        <p:nvPicPr>
          <p:cNvPr id="4" name="Immagine 3"/>
          <p:cNvPicPr/>
          <p:nvPr/>
        </p:nvPicPr>
        <p:blipFill>
          <a:blip r:embed="rId3" cstate="print">
            <a:extLst>
              <a:ext uri="{28A0092B-C50C-407E-A947-70E740481C1C}">
                <a14:useLocalDpi xmlns:a14="http://schemas.microsoft.com/office/drawing/2010/main" val="0"/>
              </a:ext>
            </a:extLst>
          </a:blip>
          <a:stretch>
            <a:fillRect/>
          </a:stretch>
        </p:blipFill>
        <p:spPr>
          <a:xfrm>
            <a:off x="5833045" y="1080492"/>
            <a:ext cx="4968552" cy="5904655"/>
          </a:xfrm>
          <a:prstGeom prst="rect">
            <a:avLst/>
          </a:prstGeom>
        </p:spPr>
      </p:pic>
      <p:sp>
        <p:nvSpPr>
          <p:cNvPr id="7" name="CasellaDiTesto 6"/>
          <p:cNvSpPr txBox="1"/>
          <p:nvPr/>
        </p:nvSpPr>
        <p:spPr>
          <a:xfrm>
            <a:off x="11089280" y="5328964"/>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71189">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44413" y="936476"/>
            <a:ext cx="11233248" cy="1446550"/>
          </a:xfrm>
          <a:prstGeom prst="rect">
            <a:avLst/>
          </a:prstGeom>
        </p:spPr>
        <p:txBody>
          <a:bodyPr wrap="square">
            <a:spAutoFit/>
          </a:bodyPr>
          <a:lstStyle/>
          <a:p>
            <a:r>
              <a:rPr lang="it-IT" dirty="0" smtClean="0">
                <a:solidFill>
                  <a:schemeClr val="tx2">
                    <a:lumMod val="50000"/>
                  </a:schemeClr>
                </a:solidFill>
              </a:rPr>
              <a:t>  E come non ricordare l’</a:t>
            </a:r>
            <a:r>
              <a:rPr lang="it-IT" b="1" i="1" dirty="0" smtClean="0">
                <a:solidFill>
                  <a:schemeClr val="tx2">
                    <a:lumMod val="50000"/>
                  </a:schemeClr>
                </a:solidFill>
              </a:rPr>
              <a:t>esercitazione </a:t>
            </a:r>
            <a:r>
              <a:rPr lang="it-IT" b="1" i="1" dirty="0">
                <a:solidFill>
                  <a:schemeClr val="tx2">
                    <a:lumMod val="50000"/>
                  </a:schemeClr>
                </a:solidFill>
              </a:rPr>
              <a:t>di Protezione </a:t>
            </a:r>
            <a:r>
              <a:rPr lang="it-IT" b="1" i="1" dirty="0" smtClean="0">
                <a:solidFill>
                  <a:schemeClr val="tx2">
                    <a:lumMod val="50000"/>
                  </a:schemeClr>
                </a:solidFill>
              </a:rPr>
              <a:t>Civile, </a:t>
            </a:r>
            <a:r>
              <a:rPr lang="it-IT" b="1" i="1" dirty="0">
                <a:solidFill>
                  <a:schemeClr val="tx2">
                    <a:lumMod val="50000"/>
                  </a:schemeClr>
                </a:solidFill>
              </a:rPr>
              <a:t>promossa dal Comune di Termini Imerese</a:t>
            </a:r>
            <a:r>
              <a:rPr lang="it-IT" dirty="0">
                <a:solidFill>
                  <a:schemeClr val="tx2">
                    <a:lumMod val="50000"/>
                  </a:schemeClr>
                </a:solidFill>
              </a:rPr>
              <a:t> in presenza </a:t>
            </a:r>
            <a:r>
              <a:rPr lang="it-IT" dirty="0" smtClean="0">
                <a:solidFill>
                  <a:schemeClr val="tx2">
                    <a:lumMod val="50000"/>
                  </a:schemeClr>
                </a:solidFill>
              </a:rPr>
              <a:t>dell’ allora </a:t>
            </a:r>
            <a:r>
              <a:rPr lang="it-IT" b="1" i="1" dirty="0">
                <a:solidFill>
                  <a:schemeClr val="tx2">
                    <a:lumMod val="50000"/>
                  </a:schemeClr>
                </a:solidFill>
              </a:rPr>
              <a:t>sottosegretario On.le Vito Riggio</a:t>
            </a:r>
            <a:r>
              <a:rPr lang="it-IT" dirty="0">
                <a:solidFill>
                  <a:schemeClr val="tx2">
                    <a:lumMod val="50000"/>
                  </a:schemeClr>
                </a:solidFill>
              </a:rPr>
              <a:t>, culminata col rilascio a ciascun operatore di apposito attestato di </a:t>
            </a:r>
            <a:r>
              <a:rPr lang="it-IT" dirty="0" smtClean="0">
                <a:solidFill>
                  <a:schemeClr val="tx2">
                    <a:lumMod val="50000"/>
                  </a:schemeClr>
                </a:solidFill>
              </a:rPr>
              <a:t>partecipazione?</a:t>
            </a:r>
            <a:endParaRPr lang="it-IT" dirty="0">
              <a:solidFill>
                <a:schemeClr val="tx2">
                  <a:lumMod val="50000"/>
                </a:schemeClr>
              </a:solidFill>
            </a:endParaRPr>
          </a:p>
          <a:p>
            <a:r>
              <a:rPr lang="it-IT" dirty="0"/>
              <a:t> </a:t>
            </a:r>
          </a:p>
        </p:txBody>
      </p:sp>
      <p:pic>
        <p:nvPicPr>
          <p:cNvPr id="6" name="Immagine 5" descr="C:\Users\Mimmo\Desktop\ARAS ERA\1994 Himera 9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9207" y="2160612"/>
            <a:ext cx="3883660" cy="5343525"/>
          </a:xfrm>
          <a:prstGeom prst="rect">
            <a:avLst/>
          </a:prstGeom>
          <a:noFill/>
          <a:ln>
            <a:noFill/>
          </a:ln>
        </p:spPr>
      </p:pic>
      <p:sp>
        <p:nvSpPr>
          <p:cNvPr id="8" name="CasellaDiTesto 7"/>
          <p:cNvSpPr txBox="1"/>
          <p:nvPr/>
        </p:nvSpPr>
        <p:spPr>
          <a:xfrm>
            <a:off x="11089281"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26036">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8020" y="864468"/>
            <a:ext cx="11017224" cy="769441"/>
          </a:xfrm>
          <a:prstGeom prst="rect">
            <a:avLst/>
          </a:prstGeom>
        </p:spPr>
        <p:txBody>
          <a:bodyPr wrap="square">
            <a:spAutoFit/>
          </a:bodyPr>
          <a:lstStyle/>
          <a:p>
            <a:r>
              <a:rPr lang="it-IT" dirty="0" smtClean="0">
                <a:solidFill>
                  <a:schemeClr val="tx2">
                    <a:lumMod val="50000"/>
                  </a:schemeClr>
                </a:solidFill>
              </a:rPr>
              <a:t>  Memorabile ancora l’esperienza della </a:t>
            </a:r>
            <a:r>
              <a:rPr lang="it-IT" dirty="0">
                <a:solidFill>
                  <a:schemeClr val="tx2">
                    <a:lumMod val="50000"/>
                  </a:schemeClr>
                </a:solidFill>
              </a:rPr>
              <a:t>lunga </a:t>
            </a:r>
            <a:r>
              <a:rPr lang="it-IT" dirty="0" smtClean="0">
                <a:solidFill>
                  <a:schemeClr val="tx2">
                    <a:lumMod val="50000"/>
                  </a:schemeClr>
                </a:solidFill>
              </a:rPr>
              <a:t>e defatigante settimana </a:t>
            </a:r>
            <a:r>
              <a:rPr lang="it-IT" dirty="0">
                <a:solidFill>
                  <a:schemeClr val="tx2">
                    <a:lumMod val="50000"/>
                  </a:schemeClr>
                </a:solidFill>
              </a:rPr>
              <a:t>dei </a:t>
            </a:r>
            <a:r>
              <a:rPr lang="it-IT" b="1" dirty="0">
                <a:solidFill>
                  <a:schemeClr val="tx2">
                    <a:lumMod val="50000"/>
                  </a:schemeClr>
                </a:solidFill>
              </a:rPr>
              <a:t>Mondiali di ciclismo </a:t>
            </a:r>
            <a:r>
              <a:rPr lang="it-IT" b="1" dirty="0" smtClean="0">
                <a:solidFill>
                  <a:schemeClr val="tx2">
                    <a:lumMod val="50000"/>
                  </a:schemeClr>
                </a:solidFill>
              </a:rPr>
              <a:t>1994</a:t>
            </a:r>
            <a:r>
              <a:rPr lang="it-IT" dirty="0" smtClean="0">
                <a:solidFill>
                  <a:schemeClr val="tx2">
                    <a:lumMod val="50000"/>
                  </a:schemeClr>
                </a:solidFill>
              </a:rPr>
              <a:t>!</a:t>
            </a:r>
            <a:endParaRPr lang="it-IT" dirty="0">
              <a:solidFill>
                <a:schemeClr val="tx2">
                  <a:lumMod val="50000"/>
                </a:schemeClr>
              </a:solidFill>
            </a:endParaRPr>
          </a:p>
        </p:txBody>
      </p:sp>
      <p:sp>
        <p:nvSpPr>
          <p:cNvPr id="5" name="Rettangolo 4"/>
          <p:cNvSpPr/>
          <p:nvPr/>
        </p:nvSpPr>
        <p:spPr>
          <a:xfrm>
            <a:off x="3960837" y="1633909"/>
            <a:ext cx="4248472" cy="2123658"/>
          </a:xfrm>
          <a:prstGeom prst="rect">
            <a:avLst/>
          </a:prstGeom>
        </p:spPr>
        <p:txBody>
          <a:bodyPr wrap="square">
            <a:spAutoFit/>
          </a:bodyPr>
          <a:lstStyle/>
          <a:p>
            <a:r>
              <a:rPr lang="it-IT" b="1" u="sng" dirty="0">
                <a:solidFill>
                  <a:schemeClr val="tx2">
                    <a:lumMod val="50000"/>
                  </a:schemeClr>
                </a:solidFill>
              </a:rPr>
              <a:t>Mondiali di Ciclismo 1994</a:t>
            </a:r>
            <a:endParaRPr lang="it-IT" dirty="0">
              <a:solidFill>
                <a:schemeClr val="tx2">
                  <a:lumMod val="50000"/>
                </a:schemeClr>
              </a:solidFill>
            </a:endParaRPr>
          </a:p>
          <a:p>
            <a:r>
              <a:rPr lang="it-IT" dirty="0">
                <a:solidFill>
                  <a:schemeClr val="tx2">
                    <a:lumMod val="50000"/>
                  </a:schemeClr>
                </a:solidFill>
              </a:rPr>
              <a:t> </a:t>
            </a:r>
            <a:r>
              <a:rPr lang="it-IT" dirty="0" smtClean="0">
                <a:solidFill>
                  <a:schemeClr val="tx2">
                    <a:lumMod val="50000"/>
                  </a:schemeClr>
                </a:solidFill>
              </a:rPr>
              <a:t>1994 </a:t>
            </a:r>
            <a:r>
              <a:rPr lang="it-IT" dirty="0">
                <a:solidFill>
                  <a:schemeClr val="tx2">
                    <a:lumMod val="50000"/>
                  </a:schemeClr>
                </a:solidFill>
              </a:rPr>
              <a:t>15/21 agosto a Palermo</a:t>
            </a:r>
          </a:p>
          <a:p>
            <a:r>
              <a:rPr lang="it-IT" dirty="0">
                <a:solidFill>
                  <a:schemeClr val="tx2">
                    <a:lumMod val="50000"/>
                  </a:schemeClr>
                </a:solidFill>
              </a:rPr>
              <a:t> </a:t>
            </a:r>
            <a:r>
              <a:rPr lang="it-IT" dirty="0" smtClean="0">
                <a:solidFill>
                  <a:schemeClr val="tx2">
                    <a:lumMod val="50000"/>
                  </a:schemeClr>
                </a:solidFill>
              </a:rPr>
              <a:t>22 </a:t>
            </a:r>
            <a:r>
              <a:rPr lang="it-IT" dirty="0">
                <a:solidFill>
                  <a:schemeClr val="tx2">
                    <a:lumMod val="50000"/>
                  </a:schemeClr>
                </a:solidFill>
              </a:rPr>
              <a:t>riposo</a:t>
            </a:r>
          </a:p>
          <a:p>
            <a:r>
              <a:rPr lang="it-IT" dirty="0">
                <a:solidFill>
                  <a:schemeClr val="tx2">
                    <a:lumMod val="50000"/>
                  </a:schemeClr>
                </a:solidFill>
              </a:rPr>
              <a:t> </a:t>
            </a:r>
            <a:r>
              <a:rPr lang="it-IT" dirty="0" smtClean="0">
                <a:solidFill>
                  <a:schemeClr val="tx2">
                    <a:lumMod val="50000"/>
                  </a:schemeClr>
                </a:solidFill>
              </a:rPr>
              <a:t>23/28 </a:t>
            </a:r>
            <a:r>
              <a:rPr lang="it-IT" dirty="0">
                <a:solidFill>
                  <a:schemeClr val="tx2">
                    <a:lumMod val="50000"/>
                  </a:schemeClr>
                </a:solidFill>
              </a:rPr>
              <a:t>Capo d’Orlando, Agrigento,</a:t>
            </a:r>
          </a:p>
          <a:p>
            <a:r>
              <a:rPr lang="it-IT" dirty="0">
                <a:solidFill>
                  <a:schemeClr val="tx2">
                    <a:lumMod val="50000"/>
                  </a:schemeClr>
                </a:solidFill>
              </a:rPr>
              <a:t> </a:t>
            </a:r>
            <a:r>
              <a:rPr lang="it-IT" dirty="0" smtClean="0">
                <a:solidFill>
                  <a:schemeClr val="tx2">
                    <a:lumMod val="50000"/>
                  </a:schemeClr>
                </a:solidFill>
              </a:rPr>
              <a:t>Catania</a:t>
            </a:r>
            <a:endParaRPr lang="it-IT" dirty="0">
              <a:solidFill>
                <a:schemeClr val="tx2">
                  <a:lumMod val="50000"/>
                </a:schemeClr>
              </a:solidFill>
            </a:endParaRPr>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4299583" y="3757567"/>
            <a:ext cx="2922905" cy="3295650"/>
          </a:xfrm>
          <a:prstGeom prst="rect">
            <a:avLst/>
          </a:prstGeom>
        </p:spPr>
      </p:pic>
      <p:sp>
        <p:nvSpPr>
          <p:cNvPr id="9" name="CasellaDiTesto 8"/>
          <p:cNvSpPr txBox="1"/>
          <p:nvPr/>
        </p:nvSpPr>
        <p:spPr>
          <a:xfrm>
            <a:off x="11103283" y="5184948"/>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9044">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4413" y="1080492"/>
            <a:ext cx="11089232" cy="1446550"/>
          </a:xfrm>
          <a:prstGeom prst="rect">
            <a:avLst/>
          </a:prstGeom>
        </p:spPr>
        <p:txBody>
          <a:bodyPr wrap="square">
            <a:spAutoFit/>
          </a:bodyPr>
          <a:lstStyle/>
          <a:p>
            <a:r>
              <a:rPr lang="it-IT" dirty="0">
                <a:solidFill>
                  <a:schemeClr val="tx1">
                    <a:lumMod val="95000"/>
                    <a:lumOff val="5000"/>
                  </a:schemeClr>
                </a:solidFill>
              </a:rPr>
              <a:t> </a:t>
            </a:r>
            <a:r>
              <a:rPr lang="it-IT" dirty="0" smtClean="0">
                <a:solidFill>
                  <a:schemeClr val="tx1">
                    <a:lumMod val="95000"/>
                    <a:lumOff val="5000"/>
                  </a:schemeClr>
                </a:solidFill>
              </a:rPr>
              <a:t>  </a:t>
            </a:r>
            <a:r>
              <a:rPr lang="it-IT" b="1" dirty="0" smtClean="0">
                <a:solidFill>
                  <a:schemeClr val="tx2">
                    <a:lumMod val="50000"/>
                  </a:schemeClr>
                </a:solidFill>
              </a:rPr>
              <a:t>I Campionati Mondiali di ciclismo su strada 1994</a:t>
            </a:r>
            <a:r>
              <a:rPr lang="it-IT" dirty="0" smtClean="0">
                <a:solidFill>
                  <a:schemeClr val="tx2">
                    <a:lumMod val="50000"/>
                  </a:schemeClr>
                </a:solidFill>
              </a:rPr>
              <a:t> </a:t>
            </a:r>
            <a:r>
              <a:rPr lang="it-IT" dirty="0">
                <a:solidFill>
                  <a:schemeClr val="tx2">
                    <a:lumMod val="50000"/>
                  </a:schemeClr>
                </a:solidFill>
              </a:rPr>
              <a:t>si disputarono in </a:t>
            </a:r>
            <a:r>
              <a:rPr lang="it-IT" dirty="0" smtClean="0">
                <a:solidFill>
                  <a:schemeClr val="tx2">
                    <a:lumMod val="50000"/>
                  </a:schemeClr>
                </a:solidFill>
              </a:rPr>
              <a:t>Italia. </a:t>
            </a:r>
          </a:p>
          <a:p>
            <a:r>
              <a:rPr lang="it-IT" dirty="0" smtClean="0">
                <a:solidFill>
                  <a:schemeClr val="tx2">
                    <a:lumMod val="50000"/>
                  </a:schemeClr>
                </a:solidFill>
              </a:rPr>
              <a:t>  Le </a:t>
            </a:r>
            <a:r>
              <a:rPr lang="it-IT" dirty="0">
                <a:solidFill>
                  <a:schemeClr val="tx2">
                    <a:lumMod val="50000"/>
                  </a:schemeClr>
                </a:solidFill>
              </a:rPr>
              <a:t>gare a cronometro individuale furono corse </a:t>
            </a:r>
            <a:r>
              <a:rPr lang="it-IT" dirty="0" smtClean="0">
                <a:solidFill>
                  <a:schemeClr val="tx2">
                    <a:lumMod val="50000"/>
                  </a:schemeClr>
                </a:solidFill>
              </a:rPr>
              <a:t>a Catania, </a:t>
            </a:r>
            <a:r>
              <a:rPr lang="it-IT" dirty="0">
                <a:solidFill>
                  <a:schemeClr val="tx2">
                    <a:lumMod val="50000"/>
                  </a:schemeClr>
                </a:solidFill>
              </a:rPr>
              <a:t>le cronometro a squadre a </a:t>
            </a:r>
            <a:r>
              <a:rPr lang="it-IT" dirty="0" smtClean="0">
                <a:solidFill>
                  <a:schemeClr val="tx2">
                    <a:lumMod val="50000"/>
                  </a:schemeClr>
                </a:solidFill>
              </a:rPr>
              <a:t>Palermo, </a:t>
            </a:r>
            <a:r>
              <a:rPr lang="it-IT" dirty="0">
                <a:solidFill>
                  <a:schemeClr val="tx2">
                    <a:lumMod val="50000"/>
                  </a:schemeClr>
                </a:solidFill>
              </a:rPr>
              <a:t>la gara in linea della categoria Elite ad </a:t>
            </a:r>
            <a:r>
              <a:rPr lang="it-IT" dirty="0" smtClean="0">
                <a:solidFill>
                  <a:schemeClr val="tx2">
                    <a:lumMod val="50000"/>
                  </a:schemeClr>
                </a:solidFill>
              </a:rPr>
              <a:t>Agrigento </a:t>
            </a:r>
            <a:r>
              <a:rPr lang="it-IT" dirty="0">
                <a:solidFill>
                  <a:schemeClr val="tx2">
                    <a:lumMod val="50000"/>
                  </a:schemeClr>
                </a:solidFill>
              </a:rPr>
              <a:t>e le gara in linea Dilettanti e </a:t>
            </a:r>
            <a:r>
              <a:rPr lang="it-IT" dirty="0" smtClean="0">
                <a:solidFill>
                  <a:schemeClr val="tx2">
                    <a:lumMod val="50000"/>
                  </a:schemeClr>
                </a:solidFill>
              </a:rPr>
              <a:t>Femminile </a:t>
            </a:r>
            <a:r>
              <a:rPr lang="it-IT" dirty="0">
                <a:solidFill>
                  <a:schemeClr val="tx2">
                    <a:lumMod val="50000"/>
                  </a:schemeClr>
                </a:solidFill>
              </a:rPr>
              <a:t>a </a:t>
            </a:r>
            <a:r>
              <a:rPr lang="it-IT" dirty="0" smtClean="0">
                <a:solidFill>
                  <a:schemeClr val="tx2">
                    <a:lumMod val="50000"/>
                  </a:schemeClr>
                </a:solidFill>
              </a:rPr>
              <a:t>Capo d’Orlando.</a:t>
            </a:r>
            <a:endParaRPr lang="it-IT" dirty="0">
              <a:solidFill>
                <a:schemeClr val="tx2">
                  <a:lumMod val="50000"/>
                </a:schemeClr>
              </a:solidFill>
            </a:endParaRPr>
          </a:p>
        </p:txBody>
      </p:sp>
      <p:pic>
        <p:nvPicPr>
          <p:cNvPr id="5" name="Immagine 4"/>
          <p:cNvPicPr/>
          <p:nvPr/>
        </p:nvPicPr>
        <p:blipFill>
          <a:blip r:embed="rId2" cstate="print">
            <a:extLst>
              <a:ext uri="{28A0092B-C50C-407E-A947-70E740481C1C}">
                <a14:useLocalDpi xmlns:a14="http://schemas.microsoft.com/office/drawing/2010/main" val="0"/>
              </a:ext>
            </a:extLst>
          </a:blip>
          <a:stretch>
            <a:fillRect/>
          </a:stretch>
        </p:blipFill>
        <p:spPr>
          <a:xfrm>
            <a:off x="2880717" y="2664668"/>
            <a:ext cx="5926916" cy="4242082"/>
          </a:xfrm>
          <a:prstGeom prst="rect">
            <a:avLst/>
          </a:prstGeom>
        </p:spPr>
      </p:pic>
      <p:sp>
        <p:nvSpPr>
          <p:cNvPr id="6" name="Rettangolo 5"/>
          <p:cNvSpPr/>
          <p:nvPr/>
        </p:nvSpPr>
        <p:spPr>
          <a:xfrm>
            <a:off x="432445" y="6996511"/>
            <a:ext cx="11377662" cy="430887"/>
          </a:xfrm>
          <a:prstGeom prst="rect">
            <a:avLst/>
          </a:prstGeom>
        </p:spPr>
        <p:txBody>
          <a:bodyPr wrap="square">
            <a:spAutoFit/>
          </a:bodyPr>
          <a:lstStyle/>
          <a:p>
            <a:r>
              <a:rPr lang="it-IT" i="1" dirty="0" smtClean="0">
                <a:solidFill>
                  <a:schemeClr val="bg2">
                    <a:lumMod val="25000"/>
                  </a:schemeClr>
                </a:solidFill>
              </a:rPr>
              <a:t>          </a:t>
            </a:r>
            <a:r>
              <a:rPr lang="it-IT" sz="2000" i="1" dirty="0" smtClean="0">
                <a:solidFill>
                  <a:schemeClr val="tx2">
                    <a:lumMod val="50000"/>
                  </a:schemeClr>
                </a:solidFill>
              </a:rPr>
              <a:t>La </a:t>
            </a:r>
            <a:r>
              <a:rPr lang="it-IT" sz="2000" i="1" dirty="0">
                <a:solidFill>
                  <a:schemeClr val="tx2">
                    <a:lumMod val="50000"/>
                  </a:schemeClr>
                </a:solidFill>
              </a:rPr>
              <a:t>squadra A.Ra.S. per i mondiali di ciclismo all’interno del velodromo Borsellino</a:t>
            </a:r>
          </a:p>
        </p:txBody>
      </p:sp>
      <p:sp>
        <p:nvSpPr>
          <p:cNvPr id="9" name="CasellaDiTesto 8"/>
          <p:cNvSpPr txBox="1"/>
          <p:nvPr/>
        </p:nvSpPr>
        <p:spPr>
          <a:xfrm>
            <a:off x="11089281" y="5400972"/>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22904">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76461" y="1656556"/>
            <a:ext cx="10441160" cy="4154984"/>
          </a:xfrm>
          <a:prstGeom prst="rect">
            <a:avLst/>
          </a:prstGeom>
        </p:spPr>
        <p:txBody>
          <a:bodyPr wrap="square">
            <a:spAutoFit/>
          </a:bodyPr>
          <a:lstStyle/>
          <a:p>
            <a:r>
              <a:rPr lang="it-IT" dirty="0" smtClean="0">
                <a:solidFill>
                  <a:schemeClr val="tx2">
                    <a:lumMod val="50000"/>
                  </a:schemeClr>
                </a:solidFill>
              </a:rPr>
              <a:t>  Fu </a:t>
            </a:r>
            <a:r>
              <a:rPr lang="it-IT" dirty="0">
                <a:solidFill>
                  <a:schemeClr val="tx2">
                    <a:lumMod val="50000"/>
                  </a:schemeClr>
                </a:solidFill>
              </a:rPr>
              <a:t>un successo di partecipazione, un’esperienza </a:t>
            </a:r>
            <a:r>
              <a:rPr lang="it-IT" dirty="0" smtClean="0">
                <a:solidFill>
                  <a:schemeClr val="tx2">
                    <a:lumMod val="50000"/>
                  </a:schemeClr>
                </a:solidFill>
              </a:rPr>
              <a:t>leggendaria </a:t>
            </a:r>
            <a:r>
              <a:rPr lang="it-IT" dirty="0">
                <a:solidFill>
                  <a:schemeClr val="tx2">
                    <a:lumMod val="50000"/>
                  </a:schemeClr>
                </a:solidFill>
              </a:rPr>
              <a:t>specialmente per il fattivo indispensabile contributo offerto dai nostri operatori lungo il percorso, ove </a:t>
            </a:r>
            <a:r>
              <a:rPr lang="it-IT" dirty="0" smtClean="0">
                <a:solidFill>
                  <a:schemeClr val="tx2">
                    <a:lumMod val="50000"/>
                  </a:schemeClr>
                </a:solidFill>
              </a:rPr>
              <a:t>ebbero l’opportunità </a:t>
            </a:r>
            <a:r>
              <a:rPr lang="it-IT" dirty="0">
                <a:solidFill>
                  <a:schemeClr val="tx2">
                    <a:lumMod val="50000"/>
                  </a:schemeClr>
                </a:solidFill>
              </a:rPr>
              <a:t>di puntualizzare lo svolgimento delle gare e il posizionamento dei vari concorrenti, non solo a Palermo, bensì in tutte le località siciliane dei Mondiali di ciclismo. </a:t>
            </a:r>
            <a:endParaRPr lang="it-IT" dirty="0" smtClean="0">
              <a:solidFill>
                <a:schemeClr val="tx2">
                  <a:lumMod val="50000"/>
                </a:schemeClr>
              </a:solidFill>
            </a:endParaRPr>
          </a:p>
          <a:p>
            <a:r>
              <a:rPr lang="it-IT" dirty="0" smtClean="0">
                <a:solidFill>
                  <a:schemeClr val="tx2">
                    <a:lumMod val="50000"/>
                  </a:schemeClr>
                </a:solidFill>
              </a:rPr>
              <a:t>  All’interno </a:t>
            </a:r>
            <a:r>
              <a:rPr lang="it-IT" dirty="0">
                <a:solidFill>
                  <a:schemeClr val="tx2">
                    <a:lumMod val="50000"/>
                  </a:schemeClr>
                </a:solidFill>
              </a:rPr>
              <a:t>del velodromo Borsellino, ove si è volto l’arrivo di </a:t>
            </a:r>
            <a:r>
              <a:rPr lang="it-IT" dirty="0" smtClean="0">
                <a:solidFill>
                  <a:schemeClr val="tx2">
                    <a:lumMod val="50000"/>
                  </a:schemeClr>
                </a:solidFill>
              </a:rPr>
              <a:t>tappa a Palermo, </a:t>
            </a:r>
            <a:r>
              <a:rPr lang="it-IT" dirty="0">
                <a:solidFill>
                  <a:schemeClr val="tx2">
                    <a:lumMod val="50000"/>
                  </a:schemeClr>
                </a:solidFill>
              </a:rPr>
              <a:t>avevamo a disposizione la cabina della tribuna centrale, l‘unica </a:t>
            </a:r>
            <a:r>
              <a:rPr lang="it-IT" dirty="0" smtClean="0">
                <a:solidFill>
                  <a:schemeClr val="tx2">
                    <a:lumMod val="50000"/>
                  </a:schemeClr>
                </a:solidFill>
              </a:rPr>
              <a:t>dotata di aria condizionata in </a:t>
            </a:r>
            <a:r>
              <a:rPr lang="it-IT" dirty="0">
                <a:solidFill>
                  <a:schemeClr val="tx2">
                    <a:lumMod val="50000"/>
                  </a:schemeClr>
                </a:solidFill>
              </a:rPr>
              <a:t>quelle torride </a:t>
            </a:r>
            <a:r>
              <a:rPr lang="it-IT" dirty="0" smtClean="0">
                <a:solidFill>
                  <a:schemeClr val="tx2">
                    <a:lumMod val="50000"/>
                  </a:schemeClr>
                </a:solidFill>
              </a:rPr>
              <a:t>giornate, col confort della colazione a sacco quotidiana, nonché delle </a:t>
            </a:r>
            <a:r>
              <a:rPr lang="it-IT" dirty="0">
                <a:solidFill>
                  <a:schemeClr val="tx2">
                    <a:lumMod val="50000"/>
                  </a:schemeClr>
                </a:solidFill>
              </a:rPr>
              <a:t>bibite a volontà messe a disposizione da  Coca </a:t>
            </a:r>
            <a:r>
              <a:rPr lang="it-IT" dirty="0" smtClean="0">
                <a:solidFill>
                  <a:schemeClr val="tx2">
                    <a:lumMod val="50000"/>
                  </a:schemeClr>
                </a:solidFill>
              </a:rPr>
              <a:t>Cola, comodità che, fra l’altro, indussero </a:t>
            </a:r>
            <a:r>
              <a:rPr lang="it-IT" dirty="0">
                <a:solidFill>
                  <a:schemeClr val="tx2">
                    <a:lumMod val="50000"/>
                  </a:schemeClr>
                </a:solidFill>
              </a:rPr>
              <a:t>il </a:t>
            </a:r>
            <a:r>
              <a:rPr lang="it-IT" b="1" i="1" dirty="0">
                <a:solidFill>
                  <a:schemeClr val="tx2">
                    <a:lumMod val="50000"/>
                  </a:schemeClr>
                </a:solidFill>
              </a:rPr>
              <a:t>Sindaco Orlando </a:t>
            </a:r>
            <a:r>
              <a:rPr lang="it-IT" dirty="0">
                <a:solidFill>
                  <a:schemeClr val="tx2">
                    <a:lumMod val="50000"/>
                  </a:schemeClr>
                </a:solidFill>
              </a:rPr>
              <a:t>a </a:t>
            </a:r>
            <a:r>
              <a:rPr lang="it-IT" dirty="0" smtClean="0">
                <a:solidFill>
                  <a:schemeClr val="tx2">
                    <a:lumMod val="50000"/>
                  </a:schemeClr>
                </a:solidFill>
              </a:rPr>
              <a:t>rifugiarvisi, </a:t>
            </a:r>
            <a:r>
              <a:rPr lang="it-IT" dirty="0">
                <a:solidFill>
                  <a:schemeClr val="tx2">
                    <a:lumMod val="50000"/>
                  </a:schemeClr>
                </a:solidFill>
              </a:rPr>
              <a:t>onorandoci della sua presenza </a:t>
            </a:r>
            <a:r>
              <a:rPr lang="it-IT" dirty="0" smtClean="0">
                <a:solidFill>
                  <a:schemeClr val="tx2">
                    <a:lumMod val="50000"/>
                  </a:schemeClr>
                </a:solidFill>
              </a:rPr>
              <a:t>durante la </a:t>
            </a:r>
            <a:r>
              <a:rPr lang="it-IT" dirty="0">
                <a:solidFill>
                  <a:schemeClr val="tx2">
                    <a:lumMod val="50000"/>
                  </a:schemeClr>
                </a:solidFill>
              </a:rPr>
              <a:t>manifestazione e dandoci l’opportunità di apprezzarne le goliardiche qualità </a:t>
            </a:r>
            <a:r>
              <a:rPr lang="it-IT" dirty="0" smtClean="0">
                <a:solidFill>
                  <a:schemeClr val="tx2">
                    <a:lumMod val="50000"/>
                  </a:schemeClr>
                </a:solidFill>
              </a:rPr>
              <a:t>relazionali </a:t>
            </a:r>
            <a:r>
              <a:rPr lang="it-IT" dirty="0">
                <a:solidFill>
                  <a:schemeClr val="tx2">
                    <a:lumMod val="50000"/>
                  </a:schemeClr>
                </a:solidFill>
              </a:rPr>
              <a:t>col nostro Gruppo.</a:t>
            </a:r>
          </a:p>
        </p:txBody>
      </p:sp>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51048">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929887" y="792458"/>
            <a:ext cx="5759450" cy="1384995"/>
          </a:xfrm>
          <a:prstGeom prst="rect">
            <a:avLst/>
          </a:prstGeom>
        </p:spPr>
        <p:txBody>
          <a:bodyPr>
            <a:spAutoFit/>
          </a:bodyPr>
          <a:lstStyle/>
          <a:p>
            <a:pPr algn="ctr"/>
            <a:r>
              <a:rPr lang="it-IT" sz="4400" b="1" dirty="0">
                <a:solidFill>
                  <a:srgbClr val="800000"/>
                </a:solidFill>
                <a:latin typeface="Harrington" panose="04040505050A02020702" pitchFamily="82" charset="0"/>
              </a:rPr>
              <a:t>Metamorfosi,</a:t>
            </a:r>
          </a:p>
          <a:p>
            <a:pPr algn="ctr"/>
            <a:r>
              <a:rPr lang="it-IT" sz="2000" b="1" dirty="0">
                <a:solidFill>
                  <a:srgbClr val="800000"/>
                </a:solidFill>
                <a:latin typeface="Harrington" panose="04040505050A02020702" pitchFamily="82" charset="0"/>
              </a:rPr>
              <a:t>ovvero</a:t>
            </a:r>
          </a:p>
          <a:p>
            <a:pPr algn="ctr"/>
            <a:r>
              <a:rPr lang="it-IT" sz="2000" b="1" dirty="0">
                <a:solidFill>
                  <a:srgbClr val="800000"/>
                </a:solidFill>
                <a:latin typeface="Harrington" panose="04040505050A02020702" pitchFamily="82" charset="0"/>
              </a:rPr>
              <a:t>Come ERAvamo</a:t>
            </a:r>
          </a:p>
        </p:txBody>
      </p:sp>
      <p:sp>
        <p:nvSpPr>
          <p:cNvPr id="6" name="Rettangolo 5"/>
          <p:cNvSpPr/>
          <p:nvPr/>
        </p:nvSpPr>
        <p:spPr>
          <a:xfrm>
            <a:off x="216421" y="2520652"/>
            <a:ext cx="11305654" cy="3847207"/>
          </a:xfrm>
          <a:prstGeom prst="rect">
            <a:avLst/>
          </a:prstGeom>
        </p:spPr>
        <p:txBody>
          <a:bodyPr wrap="square">
            <a:spAutoFit/>
          </a:bodyPr>
          <a:lstStyle/>
          <a:p>
            <a:r>
              <a:rPr lang="it-IT" dirty="0" smtClean="0">
                <a:solidFill>
                  <a:schemeClr val="tx2">
                    <a:lumMod val="50000"/>
                  </a:schemeClr>
                </a:solidFill>
              </a:rPr>
              <a:t>  Nel </a:t>
            </a:r>
            <a:r>
              <a:rPr lang="it-IT" dirty="0">
                <a:solidFill>
                  <a:schemeClr val="tx2">
                    <a:lumMod val="50000"/>
                  </a:schemeClr>
                </a:solidFill>
              </a:rPr>
              <a:t>frattempo il Presidente, sollecitato dalla galoppante espansione dell</a:t>
            </a:r>
            <a:r>
              <a:rPr lang="it-IT" dirty="0" smtClean="0">
                <a:solidFill>
                  <a:schemeClr val="tx2">
                    <a:lumMod val="50000"/>
                  </a:schemeClr>
                </a:solidFill>
              </a:rPr>
              <a:t>’ A.Ra.S</a:t>
            </a:r>
            <a:r>
              <a:rPr lang="it-IT" dirty="0">
                <a:solidFill>
                  <a:schemeClr val="tx2">
                    <a:lumMod val="50000"/>
                  </a:schemeClr>
                </a:solidFill>
              </a:rPr>
              <a:t>. specie nelle Regioni del Sud Italia, ravvisò la necessità di modificare la denominazione dell’Associazione, non più Associazione Radioamatori Siciliana, bensì </a:t>
            </a:r>
            <a:r>
              <a:rPr lang="it-IT" dirty="0" smtClean="0">
                <a:solidFill>
                  <a:schemeClr val="tx2">
                    <a:lumMod val="50000"/>
                  </a:schemeClr>
                </a:solidFill>
              </a:rPr>
              <a:t>un’ </a:t>
            </a:r>
            <a:r>
              <a:rPr lang="it-IT" dirty="0">
                <a:solidFill>
                  <a:schemeClr val="tx2">
                    <a:lumMod val="50000"/>
                  </a:schemeClr>
                </a:solidFill>
              </a:rPr>
              <a:t>Associazione più aperta ed ampia, che facesse sentire a casa propria anche </a:t>
            </a:r>
            <a:r>
              <a:rPr lang="it-IT" dirty="0" smtClean="0">
                <a:solidFill>
                  <a:schemeClr val="tx2">
                    <a:lumMod val="50000"/>
                  </a:schemeClr>
                </a:solidFill>
              </a:rPr>
              <a:t>i soci </a:t>
            </a:r>
            <a:r>
              <a:rPr lang="it-IT" dirty="0">
                <a:solidFill>
                  <a:schemeClr val="tx2">
                    <a:lumMod val="50000"/>
                  </a:schemeClr>
                </a:solidFill>
              </a:rPr>
              <a:t>non residenti in Sicilia.</a:t>
            </a:r>
          </a:p>
          <a:p>
            <a:r>
              <a:rPr lang="it-IT" dirty="0" smtClean="0">
                <a:solidFill>
                  <a:schemeClr val="tx2">
                    <a:lumMod val="50000"/>
                  </a:schemeClr>
                </a:solidFill>
              </a:rPr>
              <a:t>  Da </a:t>
            </a:r>
            <a:r>
              <a:rPr lang="it-IT" dirty="0">
                <a:solidFill>
                  <a:schemeClr val="tx2">
                    <a:lumMod val="50000"/>
                  </a:schemeClr>
                </a:solidFill>
              </a:rPr>
              <a:t>qui la felice intuizione dello stesso Marcello di chiamarla </a:t>
            </a:r>
            <a:endParaRPr lang="it-IT" dirty="0" smtClean="0">
              <a:solidFill>
                <a:schemeClr val="tx2">
                  <a:lumMod val="50000"/>
                </a:schemeClr>
              </a:solidFill>
            </a:endParaRPr>
          </a:p>
          <a:p>
            <a:pPr algn="ctr"/>
            <a:r>
              <a:rPr lang="it-IT" sz="2400" b="1" i="1" dirty="0" smtClean="0">
                <a:solidFill>
                  <a:srgbClr val="800000"/>
                </a:solidFill>
                <a:latin typeface="Constantia" panose="02030602050306030303" pitchFamily="18" charset="0"/>
              </a:rPr>
              <a:t>European </a:t>
            </a:r>
            <a:r>
              <a:rPr lang="it-IT" sz="2400" b="1" i="1" dirty="0">
                <a:solidFill>
                  <a:srgbClr val="800000"/>
                </a:solidFill>
                <a:latin typeface="Constantia" panose="02030602050306030303" pitchFamily="18" charset="0"/>
              </a:rPr>
              <a:t>Radioamateurs Association</a:t>
            </a:r>
            <a:r>
              <a:rPr lang="it-IT" sz="2400" b="1" dirty="0">
                <a:solidFill>
                  <a:srgbClr val="800000"/>
                </a:solidFill>
                <a:latin typeface="Constantia" panose="02030602050306030303" pitchFamily="18" charset="0"/>
              </a:rPr>
              <a:t>, </a:t>
            </a:r>
            <a:r>
              <a:rPr lang="it-IT" sz="2400" b="1" i="1" dirty="0">
                <a:solidFill>
                  <a:srgbClr val="800000"/>
                </a:solidFill>
                <a:latin typeface="Constantia" panose="02030602050306030303" pitchFamily="18" charset="0"/>
              </a:rPr>
              <a:t>E.R.A.</a:t>
            </a:r>
            <a:r>
              <a:rPr lang="it-IT" sz="2400" b="1" dirty="0">
                <a:solidFill>
                  <a:srgbClr val="800000"/>
                </a:solidFill>
                <a:latin typeface="Constantia" panose="02030602050306030303" pitchFamily="18" charset="0"/>
              </a:rPr>
              <a:t> </a:t>
            </a:r>
            <a:endParaRPr lang="it-IT" sz="2400" b="1" dirty="0" smtClean="0">
              <a:solidFill>
                <a:srgbClr val="800000"/>
              </a:solidFill>
              <a:latin typeface="Constantia" panose="02030602050306030303" pitchFamily="18" charset="0"/>
            </a:endParaRPr>
          </a:p>
          <a:p>
            <a:r>
              <a:rPr lang="it-IT" dirty="0" smtClean="0">
                <a:solidFill>
                  <a:schemeClr val="tx2">
                    <a:lumMod val="50000"/>
                  </a:schemeClr>
                </a:solidFill>
              </a:rPr>
              <a:t>vista </a:t>
            </a:r>
            <a:r>
              <a:rPr lang="it-IT" dirty="0">
                <a:solidFill>
                  <a:schemeClr val="tx2">
                    <a:lumMod val="50000"/>
                  </a:schemeClr>
                </a:solidFill>
              </a:rPr>
              <a:t>la piega europeista che i popoli del Vecchio Continente avevano cominciato ad intraprendere verso una più stretta reciproca integrazione. </a:t>
            </a:r>
          </a:p>
          <a:p>
            <a:pPr algn="ctr"/>
            <a:r>
              <a:rPr lang="it-IT" sz="2400" b="1" i="1" dirty="0" smtClean="0">
                <a:solidFill>
                  <a:srgbClr val="800000"/>
                </a:solidFill>
                <a:latin typeface="Constantia" panose="02030602050306030303" pitchFamily="18" charset="0"/>
              </a:rPr>
              <a:t>Correva l’anno 1995, </a:t>
            </a:r>
            <a:r>
              <a:rPr lang="it-IT" sz="2400" b="1" i="1" dirty="0">
                <a:solidFill>
                  <a:srgbClr val="800000"/>
                </a:solidFill>
                <a:latin typeface="Constantia" panose="02030602050306030303" pitchFamily="18" charset="0"/>
              </a:rPr>
              <a:t>il 9 </a:t>
            </a:r>
            <a:r>
              <a:rPr lang="it-IT" sz="2400" b="1" i="1" dirty="0" smtClean="0">
                <a:solidFill>
                  <a:srgbClr val="800000"/>
                </a:solidFill>
                <a:latin typeface="Constantia" panose="02030602050306030303" pitchFamily="18" charset="0"/>
              </a:rPr>
              <a:t>di Gennaio </a:t>
            </a:r>
            <a:r>
              <a:rPr lang="it-IT" sz="2400" b="1" i="1" dirty="0">
                <a:solidFill>
                  <a:srgbClr val="A22D16"/>
                </a:solidFill>
                <a:latin typeface="Constantia" panose="02030602050306030303" pitchFamily="18" charset="0"/>
              </a:rPr>
              <a:t>,</a:t>
            </a:r>
            <a:r>
              <a:rPr lang="it-IT" sz="2400" b="1" i="1" u="sng" dirty="0" smtClean="0">
                <a:solidFill>
                  <a:srgbClr val="A22D16"/>
                </a:solidFill>
                <a:latin typeface="Constantia" panose="02030602050306030303" pitchFamily="18" charset="0"/>
              </a:rPr>
              <a:t> </a:t>
            </a:r>
          </a:p>
          <a:p>
            <a:r>
              <a:rPr lang="it-IT" dirty="0" smtClean="0">
                <a:solidFill>
                  <a:schemeClr val="tx2">
                    <a:lumMod val="50000"/>
                  </a:schemeClr>
                </a:solidFill>
              </a:rPr>
              <a:t>quando </a:t>
            </a:r>
            <a:r>
              <a:rPr lang="it-IT" dirty="0">
                <a:solidFill>
                  <a:schemeClr val="tx2">
                    <a:lumMod val="50000"/>
                  </a:schemeClr>
                </a:solidFill>
              </a:rPr>
              <a:t>l’Assemblea Straordinaria dei soci ne deliberò la </a:t>
            </a:r>
            <a:r>
              <a:rPr lang="it-IT" dirty="0" smtClean="0">
                <a:solidFill>
                  <a:schemeClr val="tx2">
                    <a:lumMod val="50000"/>
                  </a:schemeClr>
                </a:solidFill>
              </a:rPr>
              <a:t>costituzione!</a:t>
            </a:r>
            <a:endParaRPr lang="it-IT" dirty="0">
              <a:solidFill>
                <a:schemeClr val="tx2">
                  <a:lumMod val="50000"/>
                </a:schemeClr>
              </a:solidFill>
            </a:endParaRPr>
          </a:p>
          <a:p>
            <a:r>
              <a:rPr lang="it-IT" dirty="0"/>
              <a:t> </a:t>
            </a:r>
          </a:p>
        </p:txBody>
      </p:sp>
      <p:sp>
        <p:nvSpPr>
          <p:cNvPr id="8" name="CasellaDiTesto 7"/>
          <p:cNvSpPr txBox="1"/>
          <p:nvPr/>
        </p:nvSpPr>
        <p:spPr>
          <a:xfrm>
            <a:off x="11117797"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40918">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17484" y="1745973"/>
            <a:ext cx="10585176" cy="769441"/>
          </a:xfrm>
          <a:prstGeom prst="rect">
            <a:avLst/>
          </a:prstGeom>
        </p:spPr>
        <p:txBody>
          <a:bodyPr wrap="square">
            <a:spAutoFit/>
          </a:bodyPr>
          <a:lstStyle/>
          <a:p>
            <a:r>
              <a:rPr lang="it-IT" dirty="0" smtClean="0"/>
              <a:t>  </a:t>
            </a:r>
            <a:r>
              <a:rPr lang="it-IT" dirty="0" smtClean="0">
                <a:solidFill>
                  <a:schemeClr val="tx2">
                    <a:lumMod val="50000"/>
                  </a:schemeClr>
                </a:solidFill>
              </a:rPr>
              <a:t>Questo il nuovo emblema ed un </a:t>
            </a:r>
            <a:r>
              <a:rPr lang="it-IT" dirty="0">
                <a:solidFill>
                  <a:schemeClr val="tx2">
                    <a:lumMod val="50000"/>
                  </a:schemeClr>
                </a:solidFill>
              </a:rPr>
              <a:t>esempio dell’allora tesserino di iscrizione alla neonata E.R.A.</a:t>
            </a:r>
          </a:p>
        </p:txBody>
      </p:sp>
      <p:pic>
        <p:nvPicPr>
          <p:cNvPr id="4" name="Immagine 3" descr="C:\Users\Mimmo\Desktop\ARAS ERA\2006 come ERAvam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453" y="3168725"/>
            <a:ext cx="5582104" cy="2639314"/>
          </a:xfrm>
          <a:prstGeom prst="rect">
            <a:avLst/>
          </a:prstGeom>
          <a:noFill/>
          <a:ln>
            <a:noFill/>
          </a:ln>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082" y="3024708"/>
            <a:ext cx="2078148" cy="2938631"/>
          </a:xfrm>
          <a:prstGeom prst="rect">
            <a:avLst/>
          </a:prstGeom>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9571">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6421" y="2160612"/>
            <a:ext cx="11089232" cy="2123658"/>
          </a:xfrm>
          <a:prstGeom prst="rect">
            <a:avLst/>
          </a:prstGeom>
        </p:spPr>
        <p:txBody>
          <a:bodyPr wrap="square">
            <a:spAutoFit/>
          </a:bodyPr>
          <a:lstStyle/>
          <a:p>
            <a:r>
              <a:rPr lang="it-IT" dirty="0" smtClean="0">
                <a:solidFill>
                  <a:schemeClr val="tx2">
                    <a:lumMod val="50000"/>
                  </a:schemeClr>
                </a:solidFill>
              </a:rPr>
              <a:t>  Il </a:t>
            </a:r>
            <a:r>
              <a:rPr lang="it-IT" dirty="0">
                <a:solidFill>
                  <a:schemeClr val="tx2">
                    <a:lumMod val="50000"/>
                  </a:schemeClr>
                </a:solidFill>
              </a:rPr>
              <a:t>successo di questa brillante iniziativa, col senno del poi, oggi è sotto gli occhi di tutti!</a:t>
            </a:r>
          </a:p>
          <a:p>
            <a:r>
              <a:rPr lang="it-IT" dirty="0">
                <a:solidFill>
                  <a:schemeClr val="tx2">
                    <a:lumMod val="50000"/>
                  </a:schemeClr>
                </a:solidFill>
              </a:rPr>
              <a:t>Da semplice associazione locale, che accoglieva tra le sue file </a:t>
            </a:r>
            <a:r>
              <a:rPr lang="it-IT" dirty="0" smtClean="0">
                <a:solidFill>
                  <a:schemeClr val="tx2">
                    <a:lumMod val="50000"/>
                  </a:schemeClr>
                </a:solidFill>
              </a:rPr>
              <a:t>radioamatori, </a:t>
            </a:r>
            <a:r>
              <a:rPr lang="it-IT" dirty="0">
                <a:solidFill>
                  <a:schemeClr val="tx2">
                    <a:lumMod val="50000"/>
                  </a:schemeClr>
                </a:solidFill>
              </a:rPr>
              <a:t>o aspiranti </a:t>
            </a:r>
            <a:r>
              <a:rPr lang="it-IT" dirty="0" smtClean="0">
                <a:solidFill>
                  <a:schemeClr val="tx2">
                    <a:lumMod val="50000"/>
                  </a:schemeClr>
                </a:solidFill>
              </a:rPr>
              <a:t>tali, </a:t>
            </a:r>
            <a:r>
              <a:rPr lang="it-IT" dirty="0">
                <a:solidFill>
                  <a:schemeClr val="tx2">
                    <a:lumMod val="50000"/>
                  </a:schemeClr>
                </a:solidFill>
              </a:rPr>
              <a:t>della Città di Palermo e della sua provincia, ad associazione di caratura nazionale e persino extra nazionale.</a:t>
            </a:r>
          </a:p>
          <a:p>
            <a:r>
              <a:rPr lang="it-IT" dirty="0" smtClean="0">
                <a:solidFill>
                  <a:schemeClr val="tx2">
                    <a:lumMod val="50000"/>
                  </a:schemeClr>
                </a:solidFill>
              </a:rPr>
              <a:t>  Vuol </a:t>
            </a:r>
            <a:r>
              <a:rPr lang="it-IT" dirty="0">
                <a:solidFill>
                  <a:schemeClr val="tx2">
                    <a:lumMod val="50000"/>
                  </a:schemeClr>
                </a:solidFill>
              </a:rPr>
              <a:t>dire che l’intuizione del suo fondatore era realistica, lungimirante e, come tale, destinata a </a:t>
            </a:r>
            <a:r>
              <a:rPr lang="it-IT" dirty="0" smtClean="0">
                <a:solidFill>
                  <a:schemeClr val="tx2">
                    <a:lumMod val="50000"/>
                  </a:schemeClr>
                </a:solidFill>
              </a:rPr>
              <a:t>sicuro successo, non senza personale determinazione e spirito di sacrificio.</a:t>
            </a:r>
            <a:endParaRPr lang="it-IT" dirty="0">
              <a:solidFill>
                <a:schemeClr val="tx2">
                  <a:lumMod val="50000"/>
                </a:schemeClr>
              </a:solidFill>
            </a:endParaRPr>
          </a:p>
        </p:txBody>
      </p:sp>
      <p:sp>
        <p:nvSpPr>
          <p:cNvPr id="5" name="Rettangolo 4"/>
          <p:cNvSpPr/>
          <p:nvPr/>
        </p:nvSpPr>
        <p:spPr>
          <a:xfrm>
            <a:off x="216421" y="4176836"/>
            <a:ext cx="11089232" cy="1446550"/>
          </a:xfrm>
          <a:prstGeom prst="rect">
            <a:avLst/>
          </a:prstGeom>
        </p:spPr>
        <p:txBody>
          <a:bodyPr wrap="square">
            <a:spAutoFit/>
          </a:bodyPr>
          <a:lstStyle/>
          <a:p>
            <a:endParaRPr lang="it-IT" dirty="0" smtClean="0"/>
          </a:p>
          <a:p>
            <a:r>
              <a:rPr lang="it-IT" dirty="0" smtClean="0">
                <a:solidFill>
                  <a:schemeClr val="tx2">
                    <a:lumMod val="50000"/>
                  </a:schemeClr>
                </a:solidFill>
              </a:rPr>
              <a:t>  Intanto</a:t>
            </a:r>
            <a:r>
              <a:rPr lang="it-IT" dirty="0">
                <a:solidFill>
                  <a:schemeClr val="tx2">
                    <a:lumMod val="50000"/>
                  </a:schemeClr>
                </a:solidFill>
              </a:rPr>
              <a:t>, anche sotto la spinta  non </a:t>
            </a:r>
            <a:r>
              <a:rPr lang="it-IT" dirty="0" smtClean="0">
                <a:solidFill>
                  <a:schemeClr val="tx2">
                    <a:lumMod val="50000"/>
                  </a:schemeClr>
                </a:solidFill>
              </a:rPr>
              <a:t>solo affettiva, </a:t>
            </a:r>
            <a:r>
              <a:rPr lang="it-IT" dirty="0">
                <a:solidFill>
                  <a:schemeClr val="tx2">
                    <a:lumMod val="50000"/>
                  </a:schemeClr>
                </a:solidFill>
              </a:rPr>
              <a:t>ma di incisiva promozione di </a:t>
            </a:r>
            <a:r>
              <a:rPr lang="it-IT" dirty="0" smtClean="0">
                <a:solidFill>
                  <a:schemeClr val="tx2">
                    <a:lumMod val="50000"/>
                  </a:schemeClr>
                </a:solidFill>
              </a:rPr>
              <a:t>Marcello, </a:t>
            </a:r>
          </a:p>
          <a:p>
            <a:r>
              <a:rPr lang="it-IT" dirty="0" smtClean="0">
                <a:solidFill>
                  <a:schemeClr val="tx2">
                    <a:lumMod val="50000"/>
                  </a:schemeClr>
                </a:solidFill>
              </a:rPr>
              <a:t>l</a:t>
            </a:r>
            <a:r>
              <a:rPr lang="it-IT" dirty="0">
                <a:solidFill>
                  <a:schemeClr val="tx2">
                    <a:lumMod val="50000"/>
                  </a:schemeClr>
                </a:solidFill>
              </a:rPr>
              <a:t>’ attività assistenziale della Sezione di Palermo spaziava ad ampio raggio e  non mancavano peraltro le richieste d’intervento. </a:t>
            </a:r>
          </a:p>
        </p:txBody>
      </p:sp>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41899">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04453" y="360412"/>
            <a:ext cx="10369868" cy="7344816"/>
          </a:xfrm>
        </p:spPr>
        <p:txBody>
          <a:bodyPr>
            <a:normAutofit fontScale="55000" lnSpcReduction="20000"/>
          </a:bodyPr>
          <a:lstStyle/>
          <a:p>
            <a:pPr algn="ctr"/>
            <a:r>
              <a:rPr lang="it-IT" sz="7300" b="1" dirty="0">
                <a:solidFill>
                  <a:srgbClr val="800000"/>
                </a:solidFill>
                <a:latin typeface="Odishi" panose="020B0603050302020204" pitchFamily="34" charset="0"/>
              </a:rPr>
              <a:t>Prologo</a:t>
            </a:r>
            <a:endParaRPr lang="it-IT" sz="7300" dirty="0">
              <a:solidFill>
                <a:srgbClr val="800000"/>
              </a:solidFill>
              <a:latin typeface="Odishi" panose="020B0603050302020204" pitchFamily="34" charset="0"/>
            </a:endParaRPr>
          </a:p>
          <a:p>
            <a:r>
              <a:rPr lang="it-IT" b="1" dirty="0">
                <a:latin typeface="Odishi" panose="020B0603050302020204" pitchFamily="34" charset="0"/>
              </a:rPr>
              <a:t> </a:t>
            </a:r>
            <a:endParaRPr lang="it-IT" dirty="0">
              <a:latin typeface="Odishi" panose="020B0603050302020204" pitchFamily="34" charset="0"/>
            </a:endParaRPr>
          </a:p>
          <a:p>
            <a:r>
              <a:rPr lang="it-IT" i="1" dirty="0">
                <a:solidFill>
                  <a:srgbClr val="800000"/>
                </a:solidFill>
                <a:latin typeface="Book Antiqua" panose="02040602050305030304" pitchFamily="18" charset="0"/>
              </a:rPr>
              <a:t>In principio fu la </a:t>
            </a:r>
            <a:r>
              <a:rPr lang="it-IT" b="1" i="1" dirty="0">
                <a:solidFill>
                  <a:srgbClr val="800000"/>
                </a:solidFill>
                <a:latin typeface="Harrington" panose="04040505050A02020702" pitchFamily="82" charset="0"/>
              </a:rPr>
              <a:t>passione per la radio </a:t>
            </a:r>
            <a:r>
              <a:rPr lang="it-IT" i="1" dirty="0" smtClean="0">
                <a:solidFill>
                  <a:srgbClr val="800000"/>
                </a:solidFill>
                <a:latin typeface="Book Antiqua" panose="02040602050305030304" pitchFamily="18" charset="0"/>
              </a:rPr>
              <a:t>!</a:t>
            </a:r>
          </a:p>
          <a:p>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 la passione per la radio scaldò i cuori, illuminò le menti e guidò i passi  di alcuni intraprendenti radioamatori, unti dal Signore ed “elettrizzati” nei propositi……..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ed era cosa buona!</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 il gruppo dei fanatici radioamatori pensò di costituirsi in </a:t>
            </a:r>
            <a:r>
              <a:rPr lang="it-IT" b="1" i="1" dirty="0">
                <a:solidFill>
                  <a:srgbClr val="800000"/>
                </a:solidFill>
                <a:latin typeface="Book Antiqua" panose="02040602050305030304" pitchFamily="18" charset="0"/>
              </a:rPr>
              <a:t>associazione</a:t>
            </a:r>
            <a:r>
              <a:rPr lang="it-IT" i="1" dirty="0">
                <a:solidFill>
                  <a:srgbClr val="800000"/>
                </a:solidFill>
                <a:latin typeface="Book Antiqua" panose="02040602050305030304" pitchFamily="18" charset="0"/>
              </a:rPr>
              <a:t>…………</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 vide che era cosa buona!</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«Siate fecondi e moltiplicatevi »,  fu il primo vagito di questa associazione</a:t>
            </a:r>
            <a:r>
              <a:rPr lang="it-IT" i="1" dirty="0" smtClean="0">
                <a:solidFill>
                  <a:srgbClr val="800000"/>
                </a:solidFill>
                <a:latin typeface="Book Antiqua" panose="02040602050305030304" pitchFamily="18" charset="0"/>
              </a:rPr>
              <a:t>.</a:t>
            </a:r>
            <a:endParaRPr lang="it-IT" dirty="0">
              <a:solidFill>
                <a:srgbClr val="800000"/>
              </a:solidFill>
              <a:latin typeface="Book Antiqua" panose="02040602050305030304" pitchFamily="18" charset="0"/>
            </a:endParaRPr>
          </a:p>
          <a:p>
            <a:endParaRPr lang="it-IT" i="1" dirty="0" smtClean="0">
              <a:solidFill>
                <a:srgbClr val="800000"/>
              </a:solidFill>
              <a:latin typeface="Book Antiqua" panose="02040602050305030304" pitchFamily="18" charset="0"/>
            </a:endParaRPr>
          </a:p>
          <a:p>
            <a:r>
              <a:rPr lang="it-IT" i="1" dirty="0" smtClean="0">
                <a:solidFill>
                  <a:srgbClr val="800000"/>
                </a:solidFill>
                <a:latin typeface="Book Antiqua" panose="02040602050305030304" pitchFamily="18" charset="0"/>
              </a:rPr>
              <a:t>E </a:t>
            </a:r>
            <a:r>
              <a:rPr lang="it-IT" i="1" dirty="0">
                <a:solidFill>
                  <a:srgbClr val="800000"/>
                </a:solidFill>
                <a:latin typeface="Book Antiqua" panose="02040602050305030304" pitchFamily="18" charset="0"/>
              </a:rPr>
              <a:t>fu così </a:t>
            </a:r>
            <a:r>
              <a:rPr lang="it-IT" i="1" dirty="0" smtClean="0">
                <a:solidFill>
                  <a:srgbClr val="800000"/>
                </a:solidFill>
                <a:latin typeface="Book Antiqua" panose="02040602050305030304" pitchFamily="18" charset="0"/>
              </a:rPr>
              <a:t>che, allora, </a:t>
            </a:r>
            <a:r>
              <a:rPr lang="it-IT" i="1" dirty="0">
                <a:solidFill>
                  <a:srgbClr val="800000"/>
                </a:solidFill>
                <a:latin typeface="Book Antiqua" panose="02040602050305030304" pitchFamily="18" charset="0"/>
              </a:rPr>
              <a:t>gli illuminati radioamatori pensarono di formare “</a:t>
            </a:r>
            <a:r>
              <a:rPr lang="it-IT" b="1" i="1" dirty="0">
                <a:solidFill>
                  <a:srgbClr val="800000"/>
                </a:solidFill>
                <a:latin typeface="Book Antiqua" panose="02040602050305030304" pitchFamily="18" charset="0"/>
              </a:rPr>
              <a:t>creature appassionate</a:t>
            </a:r>
            <a:r>
              <a:rPr lang="it-IT" i="1" dirty="0">
                <a:solidFill>
                  <a:srgbClr val="800000"/>
                </a:solidFill>
                <a:latin typeface="Book Antiqua" panose="02040602050305030304" pitchFamily="18" charset="0"/>
              </a:rPr>
              <a:t>” a loro immagine e somiglianza…………</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 videro che era cosa buona!</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Furono istituiti corsi di operatore di stazione di radioamatore……..</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 così avvenne!</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Il Gruppo vide quanto aveva fatto,…………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ed ecco, era cosa molto buona!</a:t>
            </a:r>
            <a:endParaRPr lang="it-IT" dirty="0">
              <a:solidFill>
                <a:srgbClr val="800000"/>
              </a:solidFill>
              <a:latin typeface="Book Antiqua" panose="02040602050305030304" pitchFamily="18" charset="0"/>
            </a:endParaRPr>
          </a:p>
          <a:p>
            <a:r>
              <a:rPr lang="it-IT" b="1" i="1" dirty="0">
                <a:solidFill>
                  <a:srgbClr val="800000"/>
                </a:solidFill>
                <a:latin typeface="Book Antiqua" panose="02040602050305030304" pitchFamily="18" charset="0"/>
              </a:rPr>
              <a:t> </a:t>
            </a:r>
            <a:endParaRPr lang="it-IT"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Questi gli impulsi, le motivazioni e le emozioni, che diedero origine </a:t>
            </a:r>
            <a:r>
              <a:rPr lang="it-IT" i="1" dirty="0" smtClean="0">
                <a:solidFill>
                  <a:srgbClr val="800000"/>
                </a:solidFill>
                <a:latin typeface="Book Antiqua" panose="02040602050305030304" pitchFamily="18" charset="0"/>
              </a:rPr>
              <a:t>all’</a:t>
            </a:r>
            <a:r>
              <a:rPr lang="it-IT" b="1" i="1" dirty="0" smtClean="0">
                <a:solidFill>
                  <a:srgbClr val="800000"/>
                </a:solidFill>
                <a:latin typeface="Book Antiqua" panose="02040602050305030304" pitchFamily="18" charset="0"/>
              </a:rPr>
              <a:t>A.Ra.S</a:t>
            </a:r>
            <a:r>
              <a:rPr lang="it-IT" i="1" dirty="0" smtClean="0">
                <a:solidFill>
                  <a:srgbClr val="800000"/>
                </a:solidFill>
                <a:latin typeface="Book Antiqua" panose="02040602050305030304" pitchFamily="18" charset="0"/>
              </a:rPr>
              <a:t>., </a:t>
            </a:r>
            <a:r>
              <a:rPr lang="it-IT" b="1" i="1" dirty="0">
                <a:solidFill>
                  <a:srgbClr val="800000"/>
                </a:solidFill>
                <a:latin typeface="Book Antiqua" panose="02040602050305030304" pitchFamily="18" charset="0"/>
              </a:rPr>
              <a:t>Associazione Radioamatori Siciliana, </a:t>
            </a:r>
            <a:endParaRPr lang="it-IT" b="1" dirty="0">
              <a:solidFill>
                <a:srgbClr val="800000"/>
              </a:solidFill>
              <a:latin typeface="Book Antiqua" panose="02040602050305030304" pitchFamily="18" charset="0"/>
            </a:endParaRPr>
          </a:p>
          <a:p>
            <a:r>
              <a:rPr lang="it-IT" i="1" dirty="0">
                <a:solidFill>
                  <a:srgbClr val="800000"/>
                </a:solidFill>
                <a:latin typeface="Book Antiqua" panose="02040602050305030304" pitchFamily="18" charset="0"/>
              </a:rPr>
              <a:t>……..quando vide la luce! </a:t>
            </a:r>
            <a:endParaRPr lang="it-IT" dirty="0">
              <a:solidFill>
                <a:srgbClr val="800000"/>
              </a:solidFill>
              <a:latin typeface="Book Antiqua" panose="02040602050305030304" pitchFamily="18" charset="0"/>
            </a:endParaRPr>
          </a:p>
          <a:p>
            <a:endParaRPr lang="it-IT" dirty="0">
              <a:latin typeface="Book Antiqua" panose="02040602050305030304" pitchFamily="18" charset="0"/>
            </a:endParaRPr>
          </a:p>
        </p:txBody>
      </p:sp>
      <p:sp>
        <p:nvSpPr>
          <p:cNvPr id="5" name="CasellaDiTesto 4"/>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61302">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44413" y="720452"/>
            <a:ext cx="11233248" cy="1785104"/>
          </a:xfrm>
          <a:prstGeom prst="rect">
            <a:avLst/>
          </a:prstGeom>
        </p:spPr>
        <p:txBody>
          <a:bodyPr wrap="square">
            <a:spAutoFit/>
          </a:bodyPr>
          <a:lstStyle/>
          <a:p>
            <a:r>
              <a:rPr lang="it-IT" dirty="0" smtClean="0"/>
              <a:t>  </a:t>
            </a:r>
            <a:r>
              <a:rPr lang="it-IT" dirty="0" smtClean="0">
                <a:solidFill>
                  <a:schemeClr val="tx2">
                    <a:lumMod val="50000"/>
                  </a:schemeClr>
                </a:solidFill>
              </a:rPr>
              <a:t>Persino </a:t>
            </a:r>
            <a:r>
              <a:rPr lang="it-IT" dirty="0">
                <a:solidFill>
                  <a:schemeClr val="tx2">
                    <a:lumMod val="50000"/>
                  </a:schemeClr>
                </a:solidFill>
              </a:rPr>
              <a:t>le scuole più quotate della città di </a:t>
            </a:r>
            <a:r>
              <a:rPr lang="it-IT" dirty="0" smtClean="0">
                <a:solidFill>
                  <a:schemeClr val="tx2">
                    <a:lumMod val="50000"/>
                  </a:schemeClr>
                </a:solidFill>
              </a:rPr>
              <a:t>Palermo, </a:t>
            </a:r>
            <a:r>
              <a:rPr lang="it-IT" dirty="0">
                <a:solidFill>
                  <a:schemeClr val="tx2">
                    <a:lumMod val="50000"/>
                  </a:schemeClr>
                </a:solidFill>
              </a:rPr>
              <a:t>come </a:t>
            </a:r>
            <a:r>
              <a:rPr lang="it-IT" dirty="0" smtClean="0">
                <a:solidFill>
                  <a:schemeClr val="tx2">
                    <a:lumMod val="50000"/>
                  </a:schemeClr>
                </a:solidFill>
              </a:rPr>
              <a:t>il prestigioso </a:t>
            </a:r>
            <a:r>
              <a:rPr lang="it-IT" b="1" i="1" dirty="0" smtClean="0">
                <a:solidFill>
                  <a:schemeClr val="tx2">
                    <a:lumMod val="50000"/>
                  </a:schemeClr>
                </a:solidFill>
              </a:rPr>
              <a:t>Istituto </a:t>
            </a:r>
            <a:r>
              <a:rPr lang="it-IT" b="1" i="1" dirty="0">
                <a:solidFill>
                  <a:schemeClr val="tx2">
                    <a:lumMod val="50000"/>
                  </a:schemeClr>
                </a:solidFill>
              </a:rPr>
              <a:t>Gonzaga</a:t>
            </a:r>
            <a:r>
              <a:rPr lang="it-IT" dirty="0">
                <a:solidFill>
                  <a:schemeClr val="tx2">
                    <a:lumMod val="50000"/>
                  </a:schemeClr>
                </a:solidFill>
              </a:rPr>
              <a:t>, richiedevano </a:t>
            </a:r>
            <a:r>
              <a:rPr lang="it-IT" dirty="0" smtClean="0">
                <a:solidFill>
                  <a:schemeClr val="tx2">
                    <a:lumMod val="50000"/>
                  </a:schemeClr>
                </a:solidFill>
              </a:rPr>
              <a:t>la nostra collaborazione.</a:t>
            </a:r>
            <a:endParaRPr lang="it-IT" dirty="0">
              <a:solidFill>
                <a:schemeClr val="tx2">
                  <a:lumMod val="50000"/>
                </a:schemeClr>
              </a:solidFill>
            </a:endParaRPr>
          </a:p>
          <a:p>
            <a:r>
              <a:rPr lang="it-IT" dirty="0" smtClean="0">
                <a:solidFill>
                  <a:schemeClr val="tx2">
                    <a:lumMod val="50000"/>
                  </a:schemeClr>
                </a:solidFill>
              </a:rPr>
              <a:t>  Più </a:t>
            </a:r>
            <a:r>
              <a:rPr lang="it-IT" dirty="0">
                <a:solidFill>
                  <a:schemeClr val="tx2">
                    <a:lumMod val="50000"/>
                  </a:schemeClr>
                </a:solidFill>
              </a:rPr>
              <a:t>volte garantimmo la nostra copertura radio durante i </a:t>
            </a:r>
            <a:r>
              <a:rPr lang="it-IT" b="1" i="1" dirty="0">
                <a:solidFill>
                  <a:schemeClr val="tx2">
                    <a:lumMod val="50000"/>
                  </a:schemeClr>
                </a:solidFill>
              </a:rPr>
              <a:t>campionati dell’Istituto </a:t>
            </a:r>
            <a:r>
              <a:rPr lang="it-IT" dirty="0">
                <a:solidFill>
                  <a:schemeClr val="tx2">
                    <a:lumMod val="50000"/>
                  </a:schemeClr>
                </a:solidFill>
              </a:rPr>
              <a:t>dal 1996 e </a:t>
            </a:r>
            <a:r>
              <a:rPr lang="it-IT" dirty="0" smtClean="0">
                <a:solidFill>
                  <a:schemeClr val="tx2">
                    <a:lumMod val="50000"/>
                  </a:schemeClr>
                </a:solidFill>
              </a:rPr>
              <a:t>successivi, </a:t>
            </a:r>
            <a:r>
              <a:rPr lang="it-IT" dirty="0">
                <a:solidFill>
                  <a:schemeClr val="tx2">
                    <a:lumMod val="50000"/>
                  </a:schemeClr>
                </a:solidFill>
              </a:rPr>
              <a:t>con </a:t>
            </a:r>
            <a:r>
              <a:rPr lang="it-IT" dirty="0" smtClean="0">
                <a:solidFill>
                  <a:schemeClr val="tx2">
                    <a:lumMod val="50000"/>
                  </a:schemeClr>
                </a:solidFill>
              </a:rPr>
              <a:t>rilascio, in segno di gratitudine, </a:t>
            </a:r>
            <a:r>
              <a:rPr lang="it-IT" dirty="0">
                <a:solidFill>
                  <a:schemeClr val="tx2">
                    <a:lumMod val="50000"/>
                  </a:schemeClr>
                </a:solidFill>
              </a:rPr>
              <a:t>di medaglione a ricordo di questa originale esperienza </a:t>
            </a:r>
            <a:r>
              <a:rPr lang="it-IT" dirty="0" smtClean="0">
                <a:solidFill>
                  <a:schemeClr val="tx2">
                    <a:lumMod val="50000"/>
                  </a:schemeClr>
                </a:solidFill>
              </a:rPr>
              <a:t>d’insieme, </a:t>
            </a:r>
            <a:r>
              <a:rPr lang="it-IT" dirty="0">
                <a:solidFill>
                  <a:schemeClr val="tx2">
                    <a:lumMod val="50000"/>
                  </a:schemeClr>
                </a:solidFill>
              </a:rPr>
              <a:t>fatta dal compatto gruppo </a:t>
            </a:r>
            <a:r>
              <a:rPr lang="it-IT" dirty="0" smtClean="0">
                <a:solidFill>
                  <a:schemeClr val="tx2">
                    <a:lumMod val="50000"/>
                  </a:schemeClr>
                </a:solidFill>
              </a:rPr>
              <a:t>dei </a:t>
            </a:r>
            <a:r>
              <a:rPr lang="it-IT" dirty="0">
                <a:solidFill>
                  <a:schemeClr val="tx2">
                    <a:lumMod val="50000"/>
                  </a:schemeClr>
                </a:solidFill>
              </a:rPr>
              <a:t>radioamatori ERA.</a:t>
            </a:r>
          </a:p>
        </p:txBody>
      </p:sp>
      <p:pic>
        <p:nvPicPr>
          <p:cNvPr id="9" name="Immagine 8" descr="C:\Users\Mimmo\Desktop\ARAS ERA\1994 Giornate d'Istituto Gonzag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2565" y="3014939"/>
            <a:ext cx="3600399" cy="4680520"/>
          </a:xfrm>
          <a:prstGeom prst="rect">
            <a:avLst/>
          </a:prstGeom>
          <a:noFill/>
          <a:ln>
            <a:noFill/>
          </a:ln>
        </p:spPr>
      </p:pic>
      <p:pic>
        <p:nvPicPr>
          <p:cNvPr id="10" name="Immagine 9" descr="F:\Dawnload\medaglia Istituto Gonzaga 199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989" y="3047316"/>
            <a:ext cx="4680520" cy="4705516"/>
          </a:xfrm>
          <a:prstGeom prst="rect">
            <a:avLst/>
          </a:prstGeom>
          <a:noFill/>
          <a:ln>
            <a:noFill/>
          </a:ln>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7067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44413" y="1368524"/>
            <a:ext cx="11377662" cy="5847755"/>
          </a:xfrm>
          <a:prstGeom prst="rect">
            <a:avLst/>
          </a:prstGeom>
        </p:spPr>
        <p:txBody>
          <a:bodyPr wrap="square">
            <a:spAutoFit/>
          </a:bodyPr>
          <a:lstStyle/>
          <a:p>
            <a:r>
              <a:rPr lang="it-IT" dirty="0" smtClean="0"/>
              <a:t> </a:t>
            </a:r>
            <a:r>
              <a:rPr lang="it-IT" dirty="0" smtClean="0">
                <a:solidFill>
                  <a:schemeClr val="tx2">
                    <a:lumMod val="50000"/>
                  </a:schemeClr>
                </a:solidFill>
              </a:rPr>
              <a:t>Memorabile </a:t>
            </a:r>
            <a:r>
              <a:rPr lang="it-IT" dirty="0">
                <a:solidFill>
                  <a:schemeClr val="tx2">
                    <a:lumMod val="50000"/>
                  </a:schemeClr>
                </a:solidFill>
              </a:rPr>
              <a:t>e singolare nel </a:t>
            </a:r>
            <a:r>
              <a:rPr lang="it-IT" dirty="0" smtClean="0">
                <a:solidFill>
                  <a:schemeClr val="tx2">
                    <a:lumMod val="50000"/>
                  </a:schemeClr>
                </a:solidFill>
              </a:rPr>
              <a:t>periodo, </a:t>
            </a:r>
            <a:r>
              <a:rPr lang="it-IT" dirty="0">
                <a:solidFill>
                  <a:schemeClr val="tx2">
                    <a:lumMod val="50000"/>
                  </a:schemeClr>
                </a:solidFill>
              </a:rPr>
              <a:t>onde comprendere l’intraprendenza del Presidente </a:t>
            </a:r>
            <a:r>
              <a:rPr lang="it-IT" dirty="0" smtClean="0">
                <a:solidFill>
                  <a:schemeClr val="tx2">
                    <a:lumMod val="50000"/>
                  </a:schemeClr>
                </a:solidFill>
              </a:rPr>
              <a:t>Marcello, che </a:t>
            </a:r>
            <a:r>
              <a:rPr lang="it-IT" dirty="0">
                <a:solidFill>
                  <a:schemeClr val="tx2">
                    <a:lumMod val="50000"/>
                  </a:schemeClr>
                </a:solidFill>
              </a:rPr>
              <a:t>come un bulldozer non si ferma dinanzi a niente e va dritto e sicuro verso l’obiettivo che si prefigge, la sua partecipazione nel 1995 ad </a:t>
            </a:r>
            <a:r>
              <a:rPr lang="it-IT" dirty="0" smtClean="0">
                <a:solidFill>
                  <a:schemeClr val="tx2">
                    <a:lumMod val="50000"/>
                  </a:schemeClr>
                </a:solidFill>
              </a:rPr>
              <a:t>un dibattito politico </a:t>
            </a:r>
            <a:r>
              <a:rPr lang="it-IT" dirty="0">
                <a:solidFill>
                  <a:schemeClr val="tx2">
                    <a:lumMod val="50000"/>
                  </a:schemeClr>
                </a:solidFill>
              </a:rPr>
              <a:t>svoltosi all’interno dell’aula dell</a:t>
            </a:r>
            <a:r>
              <a:rPr lang="it-IT" b="1" i="1" dirty="0" smtClean="0">
                <a:solidFill>
                  <a:schemeClr val="tx2">
                    <a:lumMod val="50000"/>
                  </a:schemeClr>
                </a:solidFill>
              </a:rPr>
              <a:t>’ Assemblea </a:t>
            </a:r>
            <a:r>
              <a:rPr lang="it-IT" b="1" i="1" dirty="0">
                <a:solidFill>
                  <a:schemeClr val="tx2">
                    <a:lumMod val="50000"/>
                  </a:schemeClr>
                </a:solidFill>
              </a:rPr>
              <a:t>Regionale </a:t>
            </a:r>
            <a:r>
              <a:rPr lang="it-IT" b="1" i="1" dirty="0" smtClean="0">
                <a:solidFill>
                  <a:schemeClr val="tx2">
                    <a:lumMod val="50000"/>
                  </a:schemeClr>
                </a:solidFill>
              </a:rPr>
              <a:t>Siciliana </a:t>
            </a:r>
            <a:r>
              <a:rPr lang="it-IT" dirty="0" smtClean="0">
                <a:solidFill>
                  <a:schemeClr val="tx2">
                    <a:lumMod val="50000"/>
                  </a:schemeClr>
                </a:solidFill>
              </a:rPr>
              <a:t>ed </a:t>
            </a:r>
            <a:r>
              <a:rPr lang="it-IT" dirty="0">
                <a:solidFill>
                  <a:schemeClr val="tx2">
                    <a:lumMod val="50000"/>
                  </a:schemeClr>
                </a:solidFill>
              </a:rPr>
              <a:t>appositamente riunita in sessione straordinaria per accogliere l’allora Presidente della Camera dei Deputati, On.le Irene Pivetti:  ordine del giorno </a:t>
            </a:r>
            <a:r>
              <a:rPr lang="it-IT" i="1" dirty="0">
                <a:solidFill>
                  <a:schemeClr val="tx2">
                    <a:lumMod val="50000"/>
                  </a:schemeClr>
                </a:solidFill>
              </a:rPr>
              <a:t>il federalismo</a:t>
            </a:r>
            <a:r>
              <a:rPr lang="it-IT" dirty="0">
                <a:solidFill>
                  <a:schemeClr val="tx2">
                    <a:lumMod val="50000"/>
                  </a:schemeClr>
                </a:solidFill>
              </a:rPr>
              <a:t>, auspicato e sostenuto dal suo alleato di Governo,  On. Umberto  Bossi.</a:t>
            </a:r>
          </a:p>
          <a:p>
            <a:r>
              <a:rPr lang="it-IT" dirty="0" smtClean="0">
                <a:solidFill>
                  <a:schemeClr val="tx2">
                    <a:lumMod val="50000"/>
                  </a:schemeClr>
                </a:solidFill>
              </a:rPr>
              <a:t> Esaurite le esposizioni, </a:t>
            </a:r>
            <a:r>
              <a:rPr lang="it-IT" dirty="0">
                <a:solidFill>
                  <a:schemeClr val="tx2">
                    <a:lumMod val="50000"/>
                  </a:schemeClr>
                </a:solidFill>
              </a:rPr>
              <a:t>cui </a:t>
            </a:r>
            <a:r>
              <a:rPr lang="it-IT" dirty="0" smtClean="0">
                <a:solidFill>
                  <a:schemeClr val="tx2">
                    <a:lumMod val="50000"/>
                  </a:schemeClr>
                </a:solidFill>
              </a:rPr>
              <a:t>assistemmo </a:t>
            </a:r>
            <a:r>
              <a:rPr lang="it-IT" dirty="0">
                <a:solidFill>
                  <a:schemeClr val="tx2">
                    <a:lumMod val="50000"/>
                  </a:schemeClr>
                </a:solidFill>
              </a:rPr>
              <a:t>Marcello, lo scrivente ed il compianto IT9UAP, Adriano Andreini, a seguito dell’annuncio del Presidente dell</a:t>
            </a:r>
            <a:r>
              <a:rPr lang="it-IT" dirty="0" smtClean="0">
                <a:solidFill>
                  <a:schemeClr val="tx2">
                    <a:lumMod val="50000"/>
                  </a:schemeClr>
                </a:solidFill>
              </a:rPr>
              <a:t>’ A.R.S</a:t>
            </a:r>
            <a:r>
              <a:rPr lang="it-IT" dirty="0">
                <a:solidFill>
                  <a:schemeClr val="tx2">
                    <a:lumMod val="50000"/>
                  </a:schemeClr>
                </a:solidFill>
              </a:rPr>
              <a:t>. se vi fosse qualcuno in aula che volesse prendere la parola, vidi Marcello lanciarsi come un razzo verso quest’ultimo colla mano alzata e gridando “io io” ed, afferrato il microfono, esclamò:  “ Ma perché in queste riunioni di tutto si parla, tranne che di radioamatori?”  Fu subito feeling, che si estrinsecò in una risata corale da parte dei sorpresi e sbigottiti deputati dell’A.R.S., </a:t>
            </a:r>
            <a:r>
              <a:rPr lang="it-IT" dirty="0" smtClean="0">
                <a:solidFill>
                  <a:schemeClr val="tx2">
                    <a:lumMod val="50000"/>
                  </a:schemeClr>
                </a:solidFill>
              </a:rPr>
              <a:t>seguita </a:t>
            </a:r>
            <a:r>
              <a:rPr lang="it-IT" dirty="0">
                <a:solidFill>
                  <a:schemeClr val="tx2">
                    <a:lumMod val="50000"/>
                  </a:schemeClr>
                </a:solidFill>
              </a:rPr>
              <a:t>con </a:t>
            </a:r>
            <a:r>
              <a:rPr lang="it-IT" dirty="0" smtClean="0">
                <a:solidFill>
                  <a:schemeClr val="tx2">
                    <a:lumMod val="50000"/>
                  </a:schemeClr>
                </a:solidFill>
              </a:rPr>
              <a:t>imper-</a:t>
            </a:r>
          </a:p>
          <a:p>
            <a:r>
              <a:rPr lang="it-IT" dirty="0" smtClean="0">
                <a:solidFill>
                  <a:schemeClr val="tx2">
                    <a:lumMod val="50000"/>
                  </a:schemeClr>
                </a:solidFill>
              </a:rPr>
              <a:t>territa </a:t>
            </a:r>
            <a:r>
              <a:rPr lang="it-IT" dirty="0">
                <a:solidFill>
                  <a:schemeClr val="tx2">
                    <a:lumMod val="50000"/>
                  </a:schemeClr>
                </a:solidFill>
              </a:rPr>
              <a:t>faccia tosta da un appassionato discorso del nostro Presidente sull’argomento.  Al termine la Pivetti, compiaciuta e divertita, volle conoscerlo, assicurandogli la sua simpatia </a:t>
            </a:r>
            <a:endParaRPr lang="it-IT" dirty="0" smtClean="0">
              <a:solidFill>
                <a:schemeClr val="tx2">
                  <a:lumMod val="50000"/>
                </a:schemeClr>
              </a:solidFill>
            </a:endParaRPr>
          </a:p>
          <a:p>
            <a:r>
              <a:rPr lang="it-IT" dirty="0" smtClean="0">
                <a:solidFill>
                  <a:schemeClr val="tx2">
                    <a:lumMod val="50000"/>
                  </a:schemeClr>
                </a:solidFill>
              </a:rPr>
              <a:t>e </a:t>
            </a:r>
            <a:r>
              <a:rPr lang="it-IT" dirty="0">
                <a:solidFill>
                  <a:schemeClr val="tx2">
                    <a:lumMod val="50000"/>
                  </a:schemeClr>
                </a:solidFill>
              </a:rPr>
              <a:t>solidarietà</a:t>
            </a:r>
            <a:r>
              <a:rPr lang="it-IT" dirty="0" smtClean="0">
                <a:solidFill>
                  <a:schemeClr val="tx2">
                    <a:lumMod val="50000"/>
                  </a:schemeClr>
                </a:solidFill>
              </a:rPr>
              <a:t>.</a:t>
            </a:r>
          </a:p>
          <a:p>
            <a:r>
              <a:rPr lang="it-IT" dirty="0" smtClean="0"/>
              <a:t> </a:t>
            </a:r>
            <a:endParaRPr lang="it-IT" dirty="0"/>
          </a:p>
        </p:txBody>
      </p:sp>
      <p:sp>
        <p:nvSpPr>
          <p:cNvPr id="6" name="CasellaDiTesto 5"/>
          <p:cNvSpPr txBox="1"/>
          <p:nvPr/>
        </p:nvSpPr>
        <p:spPr>
          <a:xfrm>
            <a:off x="11045223"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61778">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32843" y="2232620"/>
            <a:ext cx="11089232" cy="3477875"/>
          </a:xfrm>
          <a:prstGeom prst="rect">
            <a:avLst/>
          </a:prstGeom>
        </p:spPr>
        <p:txBody>
          <a:bodyPr wrap="square">
            <a:spAutoFit/>
          </a:bodyPr>
          <a:lstStyle/>
          <a:p>
            <a:r>
              <a:rPr lang="it-IT" dirty="0" smtClean="0"/>
              <a:t>  </a:t>
            </a:r>
            <a:r>
              <a:rPr lang="it-IT" dirty="0" smtClean="0">
                <a:solidFill>
                  <a:schemeClr val="tx2">
                    <a:lumMod val="50000"/>
                  </a:schemeClr>
                </a:solidFill>
              </a:rPr>
              <a:t>Anch’ </a:t>
            </a:r>
            <a:r>
              <a:rPr lang="it-IT" dirty="0">
                <a:solidFill>
                  <a:schemeClr val="tx2">
                    <a:lumMod val="50000"/>
                  </a:schemeClr>
                </a:solidFill>
              </a:rPr>
              <a:t>io ed il povero </a:t>
            </a:r>
            <a:r>
              <a:rPr lang="it-IT" b="1" i="1" dirty="0">
                <a:solidFill>
                  <a:schemeClr val="tx2">
                    <a:lumMod val="50000"/>
                  </a:schemeClr>
                </a:solidFill>
              </a:rPr>
              <a:t>IT9 UAP</a:t>
            </a:r>
            <a:r>
              <a:rPr lang="it-IT" dirty="0">
                <a:solidFill>
                  <a:schemeClr val="tx2">
                    <a:lumMod val="50000"/>
                  </a:schemeClr>
                </a:solidFill>
              </a:rPr>
              <a:t>, che ormai purtroppo ci ha lasciato, ma che rimane imperituro affettuoso ricordo di chi ha avuto il piacere e l’onore di averne </a:t>
            </a:r>
            <a:r>
              <a:rPr lang="it-IT" dirty="0" smtClean="0">
                <a:solidFill>
                  <a:schemeClr val="tx2">
                    <a:lumMod val="50000"/>
                  </a:schemeClr>
                </a:solidFill>
              </a:rPr>
              <a:t>conosciuto </a:t>
            </a:r>
            <a:r>
              <a:rPr lang="it-IT" dirty="0">
                <a:solidFill>
                  <a:schemeClr val="tx2">
                    <a:lumMod val="50000"/>
                  </a:schemeClr>
                </a:solidFill>
              </a:rPr>
              <a:t>la signorilità e la nobiltà d’animo, siamo rimasti piacevolmente stupiti e divertiti insieme agli astanti per la singolare iniziativa di Marcello, non immaginando minimamente che potesse arrivare a tanta tracotante intraprendenza, certamente fuori dal comune.</a:t>
            </a:r>
          </a:p>
          <a:p>
            <a:r>
              <a:rPr lang="it-IT" dirty="0" smtClean="0">
                <a:solidFill>
                  <a:schemeClr val="tx2">
                    <a:lumMod val="50000"/>
                  </a:schemeClr>
                </a:solidFill>
              </a:rPr>
              <a:t>  Questo </a:t>
            </a:r>
            <a:r>
              <a:rPr lang="it-IT" dirty="0">
                <a:solidFill>
                  <a:schemeClr val="tx2">
                    <a:lumMod val="50000"/>
                  </a:schemeClr>
                </a:solidFill>
              </a:rPr>
              <a:t>esempio è sintomatico dell</a:t>
            </a:r>
            <a:r>
              <a:rPr lang="it-IT" dirty="0" smtClean="0">
                <a:solidFill>
                  <a:schemeClr val="tx2">
                    <a:lumMod val="50000"/>
                  </a:schemeClr>
                </a:solidFill>
              </a:rPr>
              <a:t>’ atteggiamento </a:t>
            </a:r>
            <a:r>
              <a:rPr lang="it-IT" dirty="0">
                <a:solidFill>
                  <a:schemeClr val="tx2">
                    <a:lumMod val="50000"/>
                  </a:schemeClr>
                </a:solidFill>
              </a:rPr>
              <a:t>caratteriale compulsivo e </a:t>
            </a:r>
            <a:r>
              <a:rPr lang="it-IT" dirty="0" smtClean="0">
                <a:solidFill>
                  <a:schemeClr val="tx2">
                    <a:lumMod val="50000"/>
                  </a:schemeClr>
                </a:solidFill>
              </a:rPr>
              <a:t>determinato, </a:t>
            </a:r>
            <a:r>
              <a:rPr lang="it-IT" dirty="0">
                <a:solidFill>
                  <a:schemeClr val="tx2">
                    <a:lumMod val="50000"/>
                  </a:schemeClr>
                </a:solidFill>
              </a:rPr>
              <a:t>con cui Marcello è solito affrontare tutte le questioni e le circostanze che gli si presentano innanzi. Va dritto all’obiettivo nell’interesse </a:t>
            </a:r>
            <a:r>
              <a:rPr lang="it-IT" dirty="0" smtClean="0">
                <a:solidFill>
                  <a:schemeClr val="tx2">
                    <a:lumMod val="50000"/>
                  </a:schemeClr>
                </a:solidFill>
              </a:rPr>
              <a:t>dell’E.R.A. </a:t>
            </a:r>
            <a:r>
              <a:rPr lang="it-IT" dirty="0">
                <a:solidFill>
                  <a:schemeClr val="tx2">
                    <a:lumMod val="50000"/>
                  </a:schemeClr>
                </a:solidFill>
              </a:rPr>
              <a:t>senza riguardi per nulla e per nessuno, con spirito di sacrificio, abnegazione, ma con efficacia di risultati concreti</a:t>
            </a:r>
            <a:r>
              <a:rPr lang="it-IT" dirty="0" smtClean="0">
                <a:solidFill>
                  <a:schemeClr val="tx2">
                    <a:lumMod val="50000"/>
                  </a:schemeClr>
                </a:solidFill>
              </a:rPr>
              <a:t>.</a:t>
            </a:r>
          </a:p>
          <a:p>
            <a:endParaRPr lang="it-IT" dirty="0"/>
          </a:p>
        </p:txBody>
      </p:sp>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43177">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6507" y="1224508"/>
            <a:ext cx="11233248" cy="1785104"/>
          </a:xfrm>
          <a:prstGeom prst="rect">
            <a:avLst/>
          </a:prstGeom>
        </p:spPr>
        <p:txBody>
          <a:bodyPr wrap="square">
            <a:spAutoFit/>
          </a:bodyPr>
          <a:lstStyle/>
          <a:p>
            <a:r>
              <a:rPr lang="it-IT" dirty="0" smtClean="0"/>
              <a:t>  </a:t>
            </a:r>
            <a:r>
              <a:rPr lang="it-IT" dirty="0" smtClean="0">
                <a:solidFill>
                  <a:schemeClr val="tx2">
                    <a:lumMod val="50000"/>
                  </a:schemeClr>
                </a:solidFill>
              </a:rPr>
              <a:t>Correva </a:t>
            </a:r>
            <a:r>
              <a:rPr lang="it-IT" dirty="0">
                <a:solidFill>
                  <a:schemeClr val="tx2">
                    <a:lumMod val="50000"/>
                  </a:schemeClr>
                </a:solidFill>
              </a:rPr>
              <a:t>ancora l’anno di grazia 1995, quando l’allora </a:t>
            </a:r>
            <a:r>
              <a:rPr lang="it-IT" b="1" i="1" dirty="0">
                <a:solidFill>
                  <a:schemeClr val="tx2">
                    <a:lumMod val="50000"/>
                  </a:schemeClr>
                </a:solidFill>
              </a:rPr>
              <a:t>Santo Padre Giovanni Paolo II </a:t>
            </a:r>
            <a:r>
              <a:rPr lang="it-IT" dirty="0">
                <a:solidFill>
                  <a:schemeClr val="tx2">
                    <a:lumMod val="50000"/>
                  </a:schemeClr>
                </a:solidFill>
              </a:rPr>
              <a:t>nel dì 23 di novembre, si calò coll’elicottero all’interno dello Stadio della Favorita, ove si era radunata ad accoglierlo una folla incontenibile </a:t>
            </a:r>
            <a:r>
              <a:rPr lang="it-IT" dirty="0" smtClean="0">
                <a:solidFill>
                  <a:schemeClr val="tx2">
                    <a:lumMod val="50000"/>
                  </a:schemeClr>
                </a:solidFill>
              </a:rPr>
              <a:t>dentro e fuori, </a:t>
            </a:r>
            <a:r>
              <a:rPr lang="it-IT" dirty="0">
                <a:solidFill>
                  <a:schemeClr val="tx2">
                    <a:lumMod val="50000"/>
                  </a:schemeClr>
                </a:solidFill>
              </a:rPr>
              <a:t>commossa dalla particolare attenzione </a:t>
            </a:r>
            <a:r>
              <a:rPr lang="it-IT" dirty="0" smtClean="0">
                <a:solidFill>
                  <a:schemeClr val="tx2">
                    <a:lumMod val="50000"/>
                  </a:schemeClr>
                </a:solidFill>
              </a:rPr>
              <a:t>dedicata </a:t>
            </a:r>
            <a:r>
              <a:rPr lang="it-IT" dirty="0">
                <a:solidFill>
                  <a:schemeClr val="tx2">
                    <a:lumMod val="50000"/>
                  </a:schemeClr>
                </a:solidFill>
              </a:rPr>
              <a:t>ai Siciliani in quella memorabile circostanza</a:t>
            </a:r>
            <a:r>
              <a:rPr lang="it-IT" dirty="0" smtClean="0">
                <a:solidFill>
                  <a:schemeClr val="tx2">
                    <a:lumMod val="50000"/>
                  </a:schemeClr>
                </a:solidFill>
              </a:rPr>
              <a:t>. Ed all’E.R.A. il compito di fornire il proprio contributo di assicurare il regolare svolgimento dello storico evento.</a:t>
            </a:r>
            <a:endParaRPr lang="it-IT" dirty="0">
              <a:solidFill>
                <a:schemeClr val="tx2">
                  <a:lumMod val="50000"/>
                </a:schemeClr>
              </a:solidFill>
            </a:endParaRPr>
          </a:p>
        </p:txBody>
      </p:sp>
      <p:pic>
        <p:nvPicPr>
          <p:cNvPr id="4" name="Immagine 3" descr="C:\Users\Mimmo\Desktop\E.R.A\ARAS ERA\cronologia\1995 Papa Giovanni Paolo II.jpg"/>
          <p:cNvPicPr/>
          <p:nvPr/>
        </p:nvPicPr>
        <p:blipFill>
          <a:blip r:embed="rId2">
            <a:extLst>
              <a:ext uri="{28A0092B-C50C-407E-A947-70E740481C1C}">
                <a14:useLocalDpi xmlns:a14="http://schemas.microsoft.com/office/drawing/2010/main" val="0"/>
              </a:ext>
            </a:extLst>
          </a:blip>
          <a:srcRect/>
          <a:stretch>
            <a:fillRect/>
          </a:stretch>
        </p:blipFill>
        <p:spPr bwMode="auto">
          <a:xfrm>
            <a:off x="2423577" y="3240732"/>
            <a:ext cx="6840760" cy="4005981"/>
          </a:xfrm>
          <a:prstGeom prst="rect">
            <a:avLst/>
          </a:prstGeom>
          <a:noFill/>
          <a:ln>
            <a:noFill/>
          </a:ln>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31442">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9889" y="432420"/>
            <a:ext cx="11161240" cy="2800767"/>
          </a:xfrm>
          <a:prstGeom prst="rect">
            <a:avLst/>
          </a:prstGeom>
        </p:spPr>
        <p:txBody>
          <a:bodyPr wrap="square">
            <a:spAutoFit/>
          </a:bodyPr>
          <a:lstStyle/>
          <a:p>
            <a:r>
              <a:rPr lang="it-IT" dirty="0" smtClean="0">
                <a:solidFill>
                  <a:schemeClr val="tx2">
                    <a:lumMod val="50000"/>
                  </a:schemeClr>
                </a:solidFill>
              </a:rPr>
              <a:t>  Nel 1996 inizia il momento della collaborazione E.R.A. in occasione delle esercitazioni di protezione civile, sotto la spinta di eventi calamitosi, che in quel periodo hanno richiamato l’attenzione dell’opinione pubblica su questo delicato settore della Pubblica Amministrazione e ne hanno indotto una indilazionabile riorganizzazione, dotandola opportunamente di mezzi, di uomini e di idee.</a:t>
            </a:r>
          </a:p>
          <a:p>
            <a:r>
              <a:rPr lang="it-IT" dirty="0" smtClean="0">
                <a:solidFill>
                  <a:schemeClr val="tx2">
                    <a:lumMod val="50000"/>
                  </a:schemeClr>
                </a:solidFill>
              </a:rPr>
              <a:t>  Eccone un primo esempio, ma non il solo: l’ </a:t>
            </a:r>
            <a:r>
              <a:rPr lang="it-IT" b="1" i="1" dirty="0" smtClean="0">
                <a:solidFill>
                  <a:schemeClr val="tx2">
                    <a:lumMod val="50000"/>
                  </a:schemeClr>
                </a:solidFill>
              </a:rPr>
              <a:t>Esercitazione di Protezione Civile «Conca d’Oro 1»:</a:t>
            </a:r>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8300" y="2520652"/>
            <a:ext cx="3744417" cy="5196333"/>
          </a:xfrm>
          <a:prstGeom prst="rect">
            <a:avLst/>
          </a:prstGeom>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21841">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44405" y="864468"/>
            <a:ext cx="11233248" cy="2800767"/>
          </a:xfrm>
          <a:prstGeom prst="rect">
            <a:avLst/>
          </a:prstGeom>
        </p:spPr>
        <p:txBody>
          <a:bodyPr wrap="square">
            <a:spAutoFit/>
          </a:bodyPr>
          <a:lstStyle/>
          <a:p>
            <a:r>
              <a:rPr lang="it-IT" dirty="0" smtClean="0"/>
              <a:t>  </a:t>
            </a:r>
            <a:r>
              <a:rPr lang="it-IT" dirty="0" smtClean="0">
                <a:solidFill>
                  <a:schemeClr val="tx2">
                    <a:lumMod val="50000"/>
                  </a:schemeClr>
                </a:solidFill>
              </a:rPr>
              <a:t>Memorabile è rimasto </a:t>
            </a:r>
            <a:r>
              <a:rPr lang="it-IT" dirty="0">
                <a:solidFill>
                  <a:schemeClr val="tx2">
                    <a:lumMod val="50000"/>
                  </a:schemeClr>
                </a:solidFill>
              </a:rPr>
              <a:t>il periodo di collaborazione coll’ </a:t>
            </a:r>
            <a:r>
              <a:rPr lang="it-IT" b="1" i="1" dirty="0">
                <a:solidFill>
                  <a:schemeClr val="tx2">
                    <a:lumMod val="50000"/>
                  </a:schemeClr>
                </a:solidFill>
              </a:rPr>
              <a:t>Associazione Sportiva Palermo Calcio</a:t>
            </a:r>
            <a:r>
              <a:rPr lang="it-IT" dirty="0">
                <a:solidFill>
                  <a:schemeClr val="tx2">
                    <a:lumMod val="50000"/>
                  </a:schemeClr>
                </a:solidFill>
              </a:rPr>
              <a:t>, a seguito di apposita convenzione tra Marcello  Vella e l’allora Presidente della squadra Giovanni Ferrara nel 1996, a seguito della quale </a:t>
            </a:r>
            <a:r>
              <a:rPr lang="it-IT" dirty="0" smtClean="0">
                <a:solidFill>
                  <a:schemeClr val="tx2">
                    <a:lumMod val="50000"/>
                  </a:schemeClr>
                </a:solidFill>
              </a:rPr>
              <a:t>l’ E.R.A. </a:t>
            </a:r>
            <a:r>
              <a:rPr lang="it-IT" dirty="0">
                <a:solidFill>
                  <a:schemeClr val="tx2">
                    <a:lumMod val="50000"/>
                  </a:schemeClr>
                </a:solidFill>
              </a:rPr>
              <a:t>fu incaricata di presidiare tutti gli spalti </a:t>
            </a:r>
            <a:r>
              <a:rPr lang="it-IT" dirty="0" smtClean="0">
                <a:solidFill>
                  <a:schemeClr val="tx2">
                    <a:lumMod val="50000"/>
                  </a:schemeClr>
                </a:solidFill>
              </a:rPr>
              <a:t>occupati dagli </a:t>
            </a:r>
            <a:r>
              <a:rPr lang="it-IT" dirty="0">
                <a:solidFill>
                  <a:schemeClr val="tx2">
                    <a:lumMod val="50000"/>
                  </a:schemeClr>
                </a:solidFill>
              </a:rPr>
              <a:t>spettatori, lo spogliatoio e le postazioni di pronto </a:t>
            </a:r>
            <a:r>
              <a:rPr lang="it-IT" dirty="0" smtClean="0">
                <a:solidFill>
                  <a:schemeClr val="tx2">
                    <a:lumMod val="50000"/>
                  </a:schemeClr>
                </a:solidFill>
              </a:rPr>
              <a:t>soccorso </a:t>
            </a:r>
            <a:r>
              <a:rPr lang="it-IT" dirty="0">
                <a:solidFill>
                  <a:schemeClr val="tx2">
                    <a:lumMod val="50000"/>
                  </a:schemeClr>
                </a:solidFill>
              </a:rPr>
              <a:t>ubicati nei quattro settori dello stadio di Palermo, allo scopo di prevenire e segnalare eventuali </a:t>
            </a:r>
            <a:r>
              <a:rPr lang="it-IT" dirty="0" smtClean="0">
                <a:solidFill>
                  <a:schemeClr val="tx2">
                    <a:lumMod val="50000"/>
                  </a:schemeClr>
                </a:solidFill>
              </a:rPr>
              <a:t>emergenze, </a:t>
            </a:r>
            <a:r>
              <a:rPr lang="it-IT" dirty="0">
                <a:solidFill>
                  <a:schemeClr val="tx2">
                    <a:lumMod val="50000"/>
                  </a:schemeClr>
                </a:solidFill>
              </a:rPr>
              <a:t>risse o incidenti fra </a:t>
            </a:r>
            <a:r>
              <a:rPr lang="it-IT" dirty="0" smtClean="0">
                <a:solidFill>
                  <a:schemeClr val="tx2">
                    <a:lumMod val="50000"/>
                  </a:schemeClr>
                </a:solidFill>
              </a:rPr>
              <a:t>tifosi, </a:t>
            </a:r>
            <a:r>
              <a:rPr lang="it-IT" dirty="0">
                <a:solidFill>
                  <a:schemeClr val="tx2">
                    <a:lumMod val="50000"/>
                  </a:schemeClr>
                </a:solidFill>
              </a:rPr>
              <a:t>o infortuni  ai giocatori durante le partite, semplificando in tal modo il delicato compito dell’organizzazione</a:t>
            </a:r>
            <a:r>
              <a:rPr lang="it-IT" dirty="0" smtClean="0">
                <a:solidFill>
                  <a:schemeClr val="tx2">
                    <a:lumMod val="50000"/>
                  </a:schemeClr>
                </a:solidFill>
              </a:rPr>
              <a:t>. Partite ovviamente gratis!</a:t>
            </a:r>
            <a:endParaRPr lang="it-IT" dirty="0">
              <a:solidFill>
                <a:schemeClr val="tx2">
                  <a:lumMod val="50000"/>
                </a:schemeClr>
              </a:solidFill>
            </a:endParaRPr>
          </a:p>
          <a:p>
            <a:r>
              <a:rPr lang="it-IT" dirty="0" smtClean="0">
                <a:solidFill>
                  <a:schemeClr val="tx2">
                    <a:lumMod val="50000"/>
                  </a:schemeClr>
                </a:solidFill>
              </a:rPr>
              <a:t>  Ecco </a:t>
            </a:r>
            <a:r>
              <a:rPr lang="it-IT" dirty="0">
                <a:solidFill>
                  <a:schemeClr val="tx2">
                    <a:lumMod val="50000"/>
                  </a:schemeClr>
                </a:solidFill>
              </a:rPr>
              <a:t>il tesserino d’identificazione per questo tipo di </a:t>
            </a:r>
            <a:r>
              <a:rPr lang="it-IT" dirty="0" smtClean="0">
                <a:solidFill>
                  <a:schemeClr val="tx2">
                    <a:lumMod val="50000"/>
                  </a:schemeClr>
                </a:solidFill>
              </a:rPr>
              <a:t>collaborazione:</a:t>
            </a:r>
            <a:endParaRPr lang="it-IT" dirty="0">
              <a:solidFill>
                <a:schemeClr val="tx2">
                  <a:lumMod val="50000"/>
                </a:schemeClr>
              </a:solidFill>
            </a:endParaRPr>
          </a:p>
        </p:txBody>
      </p:sp>
      <p:pic>
        <p:nvPicPr>
          <p:cNvPr id="7" name="Immagine 6" descr="C:\Users\Mimmo\Desktop\ARAS ERA\1997 Assistenza Stadio Palermo Presidente Ferra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0829" y="3816796"/>
            <a:ext cx="3600400" cy="3626240"/>
          </a:xfrm>
          <a:prstGeom prst="rect">
            <a:avLst/>
          </a:prstGeom>
          <a:noFill/>
          <a:ln>
            <a:noFill/>
          </a:ln>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40899">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5077" y="864468"/>
            <a:ext cx="11377662" cy="2462213"/>
          </a:xfrm>
          <a:prstGeom prst="rect">
            <a:avLst/>
          </a:prstGeom>
        </p:spPr>
        <p:txBody>
          <a:bodyPr wrap="square">
            <a:spAutoFit/>
          </a:bodyPr>
          <a:lstStyle/>
          <a:p>
            <a:r>
              <a:rPr lang="it-IT" dirty="0" smtClean="0"/>
              <a:t>  </a:t>
            </a:r>
            <a:r>
              <a:rPr lang="it-IT" dirty="0" smtClean="0">
                <a:solidFill>
                  <a:schemeClr val="tx2">
                    <a:lumMod val="50000"/>
                  </a:schemeClr>
                </a:solidFill>
              </a:rPr>
              <a:t>Non </a:t>
            </a:r>
            <a:r>
              <a:rPr lang="it-IT" dirty="0">
                <a:solidFill>
                  <a:schemeClr val="tx2">
                    <a:lumMod val="50000"/>
                  </a:schemeClr>
                </a:solidFill>
              </a:rPr>
              <a:t>sono mancati tuttavia momenti di relax e di divertimento, a corollario delle defatiganti giornate di attività radiantistiche e di protezione civile che ci coinvolgevano, </a:t>
            </a:r>
            <a:r>
              <a:rPr lang="it-IT" dirty="0" smtClean="0">
                <a:solidFill>
                  <a:schemeClr val="tx2">
                    <a:lumMod val="50000"/>
                  </a:schemeClr>
                </a:solidFill>
              </a:rPr>
              <a:t>come la celebrazione nel 1996 del </a:t>
            </a:r>
            <a:r>
              <a:rPr lang="it-IT" b="1" i="1" dirty="0" smtClean="0">
                <a:solidFill>
                  <a:schemeClr val="tx2">
                    <a:lumMod val="50000"/>
                  </a:schemeClr>
                </a:solidFill>
              </a:rPr>
              <a:t>14° </a:t>
            </a:r>
            <a:r>
              <a:rPr lang="it-IT" b="1" i="1" dirty="0">
                <a:solidFill>
                  <a:schemeClr val="tx2">
                    <a:lumMod val="50000"/>
                  </a:schemeClr>
                </a:solidFill>
              </a:rPr>
              <a:t>anniversario dell’Associazione Wiskey Mike </a:t>
            </a:r>
            <a:r>
              <a:rPr lang="it-IT" dirty="0">
                <a:solidFill>
                  <a:schemeClr val="tx2">
                    <a:lumMod val="50000"/>
                  </a:schemeClr>
                </a:solidFill>
              </a:rPr>
              <a:t>di </a:t>
            </a:r>
            <a:r>
              <a:rPr lang="it-IT" dirty="0" smtClean="0">
                <a:solidFill>
                  <a:schemeClr val="tx2">
                    <a:lumMod val="50000"/>
                  </a:schemeClr>
                </a:solidFill>
              </a:rPr>
              <a:t>Marsala, caratterizzata dal singolare omaggio a tutti i radioamatori ERA di una bottiglia commemorativa di un ottimo </a:t>
            </a:r>
            <a:r>
              <a:rPr lang="it-IT" i="1" dirty="0" smtClean="0">
                <a:solidFill>
                  <a:schemeClr val="tx2">
                    <a:lumMod val="50000"/>
                  </a:schemeClr>
                </a:solidFill>
              </a:rPr>
              <a:t>marsala</a:t>
            </a:r>
            <a:r>
              <a:rPr lang="it-IT" dirty="0" smtClean="0">
                <a:solidFill>
                  <a:schemeClr val="tx2">
                    <a:lumMod val="50000"/>
                  </a:schemeClr>
                </a:solidFill>
              </a:rPr>
              <a:t> col QRA dei singoli partecipanti, o come </a:t>
            </a:r>
            <a:r>
              <a:rPr lang="it-IT" dirty="0">
                <a:solidFill>
                  <a:schemeClr val="tx2">
                    <a:lumMod val="50000"/>
                  </a:schemeClr>
                </a:solidFill>
              </a:rPr>
              <a:t>la  </a:t>
            </a:r>
            <a:r>
              <a:rPr lang="it-IT" dirty="0" smtClean="0">
                <a:solidFill>
                  <a:schemeClr val="tx2">
                    <a:lumMod val="50000"/>
                  </a:schemeClr>
                </a:solidFill>
              </a:rPr>
              <a:t>cerimonia  </a:t>
            </a:r>
            <a:r>
              <a:rPr lang="it-IT" dirty="0">
                <a:solidFill>
                  <a:schemeClr val="tx2">
                    <a:lumMod val="50000"/>
                  </a:schemeClr>
                </a:solidFill>
              </a:rPr>
              <a:t>nel </a:t>
            </a:r>
            <a:r>
              <a:rPr lang="it-IT" dirty="0" smtClean="0">
                <a:solidFill>
                  <a:schemeClr val="tx2">
                    <a:lumMod val="50000"/>
                  </a:schemeClr>
                </a:solidFill>
              </a:rPr>
              <a:t>1997 </a:t>
            </a:r>
            <a:r>
              <a:rPr lang="it-IT" dirty="0">
                <a:solidFill>
                  <a:schemeClr val="tx2">
                    <a:lumMod val="50000"/>
                  </a:schemeClr>
                </a:solidFill>
              </a:rPr>
              <a:t>del </a:t>
            </a:r>
            <a:r>
              <a:rPr lang="it-IT" b="1" i="1" dirty="0">
                <a:solidFill>
                  <a:schemeClr val="tx2">
                    <a:lumMod val="50000"/>
                  </a:schemeClr>
                </a:solidFill>
              </a:rPr>
              <a:t>15° anniversario </a:t>
            </a:r>
            <a:r>
              <a:rPr lang="it-IT" b="1" i="1" dirty="0" smtClean="0">
                <a:solidFill>
                  <a:schemeClr val="tx2">
                    <a:lumMod val="50000"/>
                  </a:schemeClr>
                </a:solidFill>
              </a:rPr>
              <a:t>dello stesso  Sodalizio</a:t>
            </a:r>
            <a:r>
              <a:rPr lang="it-IT" dirty="0" smtClean="0">
                <a:solidFill>
                  <a:schemeClr val="tx2">
                    <a:lumMod val="50000"/>
                  </a:schemeClr>
                </a:solidFill>
              </a:rPr>
              <a:t>, </a:t>
            </a:r>
            <a:r>
              <a:rPr lang="it-IT" dirty="0">
                <a:solidFill>
                  <a:schemeClr val="tx2">
                    <a:lumMod val="50000"/>
                  </a:schemeClr>
                </a:solidFill>
              </a:rPr>
              <a:t>conclusasi con un cenone finale presso l’ Hotel </a:t>
            </a:r>
            <a:r>
              <a:rPr lang="it-IT" dirty="0" smtClean="0">
                <a:solidFill>
                  <a:schemeClr val="tx2">
                    <a:lumMod val="50000"/>
                  </a:schemeClr>
                </a:solidFill>
              </a:rPr>
              <a:t>Saracen di Capaci. </a:t>
            </a:r>
            <a:endParaRPr lang="it-IT" dirty="0">
              <a:solidFill>
                <a:schemeClr val="tx2">
                  <a:lumMod val="50000"/>
                </a:schemeClr>
              </a:solidFill>
            </a:endParaRPr>
          </a:p>
        </p:txBody>
      </p:sp>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pic>
        <p:nvPicPr>
          <p:cNvPr id="2" name="Picture 2" descr="C:\Users\Mimmo\Desktop\w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102" y="3391718"/>
            <a:ext cx="8457611" cy="4162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122874">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2445" y="1584548"/>
            <a:ext cx="10369868" cy="1320271"/>
          </a:xfrm>
        </p:spPr>
        <p:txBody>
          <a:bodyPr>
            <a:normAutofit/>
          </a:bodyPr>
          <a:lstStyle/>
          <a:p>
            <a:r>
              <a:rPr lang="it-IT" dirty="0" smtClean="0"/>
              <a:t> </a:t>
            </a:r>
            <a:endParaRPr lang="it-IT" sz="8000" dirty="0">
              <a:solidFill>
                <a:srgbClr val="FF0000"/>
              </a:solidFill>
              <a:latin typeface="Chiller" pitchFamily="82" charset="0"/>
            </a:endParaRPr>
          </a:p>
        </p:txBody>
      </p:sp>
      <p:sp>
        <p:nvSpPr>
          <p:cNvPr id="6" name="Rettangolo 5"/>
          <p:cNvSpPr/>
          <p:nvPr/>
        </p:nvSpPr>
        <p:spPr>
          <a:xfrm>
            <a:off x="230364" y="1440532"/>
            <a:ext cx="11161240" cy="2800767"/>
          </a:xfrm>
          <a:prstGeom prst="rect">
            <a:avLst/>
          </a:prstGeom>
        </p:spPr>
        <p:txBody>
          <a:bodyPr wrap="square">
            <a:spAutoFit/>
          </a:bodyPr>
          <a:lstStyle/>
          <a:p>
            <a:r>
              <a:rPr lang="it-IT" dirty="0" smtClean="0"/>
              <a:t>  </a:t>
            </a:r>
            <a:r>
              <a:rPr lang="it-IT" dirty="0" smtClean="0">
                <a:solidFill>
                  <a:schemeClr val="tx2">
                    <a:lumMod val="50000"/>
                  </a:schemeClr>
                </a:solidFill>
              </a:rPr>
              <a:t>Significativa per </a:t>
            </a:r>
            <a:r>
              <a:rPr lang="it-IT" dirty="0">
                <a:solidFill>
                  <a:schemeClr val="tx2">
                    <a:lumMod val="50000"/>
                  </a:schemeClr>
                </a:solidFill>
              </a:rPr>
              <a:t>la </a:t>
            </a:r>
            <a:r>
              <a:rPr lang="it-IT" dirty="0" smtClean="0">
                <a:solidFill>
                  <a:schemeClr val="tx2">
                    <a:lumMod val="50000"/>
                  </a:schemeClr>
                </a:solidFill>
              </a:rPr>
              <a:t>sua rilevanza </a:t>
            </a:r>
            <a:r>
              <a:rPr lang="it-IT" dirty="0">
                <a:solidFill>
                  <a:schemeClr val="tx2">
                    <a:lumMod val="50000"/>
                  </a:schemeClr>
                </a:solidFill>
              </a:rPr>
              <a:t>a livello nazionale, è da menzionare l’esercitazione svoltasi il 6 giugno 1996, denominata </a:t>
            </a:r>
            <a:r>
              <a:rPr lang="it-IT" b="1" dirty="0">
                <a:solidFill>
                  <a:schemeClr val="tx2">
                    <a:lumMod val="50000"/>
                  </a:schemeClr>
                </a:solidFill>
              </a:rPr>
              <a:t>“FOCUS ‘96”, </a:t>
            </a:r>
            <a:r>
              <a:rPr lang="it-IT" dirty="0">
                <a:solidFill>
                  <a:schemeClr val="tx2">
                    <a:lumMod val="50000"/>
                  </a:schemeClr>
                </a:solidFill>
              </a:rPr>
              <a:t>cui ha preso parte, l’allora </a:t>
            </a:r>
            <a:r>
              <a:rPr lang="it-IT" b="1" dirty="0">
                <a:solidFill>
                  <a:schemeClr val="tx2">
                    <a:lumMod val="50000"/>
                  </a:schemeClr>
                </a:solidFill>
              </a:rPr>
              <a:t>Sottosegretario alla Protezione Civile, </a:t>
            </a:r>
            <a:r>
              <a:rPr lang="it-IT" b="1" dirty="0" smtClean="0">
                <a:solidFill>
                  <a:schemeClr val="tx2">
                    <a:lumMod val="50000"/>
                  </a:schemeClr>
                </a:solidFill>
              </a:rPr>
              <a:t>Prof. Franco </a:t>
            </a:r>
            <a:r>
              <a:rPr lang="it-IT" b="1" dirty="0">
                <a:solidFill>
                  <a:schemeClr val="tx2">
                    <a:lumMod val="50000"/>
                  </a:schemeClr>
                </a:solidFill>
              </a:rPr>
              <a:t>Barberi</a:t>
            </a:r>
            <a:r>
              <a:rPr lang="it-IT" dirty="0">
                <a:solidFill>
                  <a:schemeClr val="tx2">
                    <a:lumMod val="50000"/>
                  </a:schemeClr>
                </a:solidFill>
              </a:rPr>
              <a:t>, con la mobilitazione ed il coinvolgimento in grande stile di tutti gli apparati civili, sanitari, militari di Palermo. Simulandosi per l’occasione </a:t>
            </a:r>
            <a:r>
              <a:rPr lang="it-IT" dirty="0" smtClean="0">
                <a:solidFill>
                  <a:schemeClr val="tx2">
                    <a:lumMod val="50000"/>
                  </a:schemeClr>
                </a:solidFill>
              </a:rPr>
              <a:t>l’ </a:t>
            </a:r>
            <a:r>
              <a:rPr lang="it-IT" dirty="0">
                <a:solidFill>
                  <a:schemeClr val="tx2">
                    <a:lumMod val="50000"/>
                  </a:schemeClr>
                </a:solidFill>
              </a:rPr>
              <a:t>incendio </a:t>
            </a:r>
            <a:r>
              <a:rPr lang="it-IT" dirty="0" smtClean="0">
                <a:solidFill>
                  <a:schemeClr val="tx2">
                    <a:lumMod val="50000"/>
                  </a:schemeClr>
                </a:solidFill>
              </a:rPr>
              <a:t>di </a:t>
            </a:r>
            <a:r>
              <a:rPr lang="it-IT" dirty="0">
                <a:solidFill>
                  <a:schemeClr val="tx2">
                    <a:lumMod val="50000"/>
                  </a:schemeClr>
                </a:solidFill>
              </a:rPr>
              <a:t>un palazzo,  si è data dimostrazione </a:t>
            </a:r>
            <a:r>
              <a:rPr lang="it-IT" dirty="0" smtClean="0">
                <a:solidFill>
                  <a:schemeClr val="tx2">
                    <a:lumMod val="50000"/>
                  </a:schemeClr>
                </a:solidFill>
              </a:rPr>
              <a:t>pratica di </a:t>
            </a:r>
            <a:r>
              <a:rPr lang="it-IT" dirty="0">
                <a:solidFill>
                  <a:schemeClr val="tx2">
                    <a:lumMod val="50000"/>
                  </a:schemeClr>
                </a:solidFill>
              </a:rPr>
              <a:t>quante vite umane </a:t>
            </a:r>
            <a:r>
              <a:rPr lang="it-IT" dirty="0" smtClean="0">
                <a:solidFill>
                  <a:schemeClr val="tx2">
                    <a:lumMod val="50000"/>
                  </a:schemeClr>
                </a:solidFill>
              </a:rPr>
              <a:t>si potrebbero risparmiare</a:t>
            </a:r>
            <a:r>
              <a:rPr lang="it-IT" dirty="0">
                <a:solidFill>
                  <a:schemeClr val="tx2">
                    <a:lumMod val="50000"/>
                  </a:schemeClr>
                </a:solidFill>
              </a:rPr>
              <a:t>, quando una preventiva intesa fra le varie componenti emergenziali </a:t>
            </a:r>
            <a:r>
              <a:rPr lang="it-IT" dirty="0" smtClean="0">
                <a:solidFill>
                  <a:schemeClr val="tx2">
                    <a:lumMod val="50000"/>
                  </a:schemeClr>
                </a:solidFill>
              </a:rPr>
              <a:t>fosse stata opportunamente preordinata.</a:t>
            </a:r>
          </a:p>
          <a:p>
            <a:endParaRPr lang="it-IT" dirty="0"/>
          </a:p>
        </p:txBody>
      </p:sp>
      <p:pic>
        <p:nvPicPr>
          <p:cNvPr id="2050" name="Picture 2" descr="C:\Users\Mimmo\Desktop\Franco Barbe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807" y="3888804"/>
            <a:ext cx="4272354"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450769" y="7116207"/>
            <a:ext cx="6720429" cy="400110"/>
          </a:xfrm>
          <a:prstGeom prst="rect">
            <a:avLst/>
          </a:prstGeom>
          <a:noFill/>
        </p:spPr>
        <p:txBody>
          <a:bodyPr wrap="none" rtlCol="0">
            <a:spAutoFit/>
          </a:bodyPr>
          <a:lstStyle/>
          <a:p>
            <a:pPr algn="ctr"/>
            <a:r>
              <a:rPr lang="it-IT" sz="2000" i="1" dirty="0" smtClean="0">
                <a:solidFill>
                  <a:schemeClr val="tx2">
                    <a:lumMod val="50000"/>
                  </a:schemeClr>
                </a:solidFill>
              </a:rPr>
              <a:t>Il sottosegretario alla Protezione Civile, Prof. Franco Barberi</a:t>
            </a:r>
            <a:endParaRPr lang="it-IT" sz="2000" i="1" dirty="0">
              <a:solidFill>
                <a:schemeClr val="tx2">
                  <a:lumMod val="50000"/>
                </a:schemeClr>
              </a:solidFill>
            </a:endParaRPr>
          </a:p>
        </p:txBody>
      </p:sp>
      <p:sp>
        <p:nvSpPr>
          <p:cNvPr id="9" name="CasellaDiTesto 8"/>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38020">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10441" y="936476"/>
            <a:ext cx="11233248" cy="1107996"/>
          </a:xfrm>
          <a:prstGeom prst="rect">
            <a:avLst/>
          </a:prstGeom>
        </p:spPr>
        <p:txBody>
          <a:bodyPr wrap="square">
            <a:spAutoFit/>
          </a:bodyPr>
          <a:lstStyle/>
          <a:p>
            <a:r>
              <a:rPr lang="it-IT" dirty="0" smtClean="0"/>
              <a:t>  </a:t>
            </a:r>
            <a:r>
              <a:rPr lang="it-IT" dirty="0" smtClean="0">
                <a:solidFill>
                  <a:schemeClr val="tx2">
                    <a:lumMod val="50000"/>
                  </a:schemeClr>
                </a:solidFill>
              </a:rPr>
              <a:t>Ecco </a:t>
            </a:r>
            <a:r>
              <a:rPr lang="it-IT" dirty="0">
                <a:solidFill>
                  <a:schemeClr val="tx2">
                    <a:lumMod val="50000"/>
                  </a:schemeClr>
                </a:solidFill>
              </a:rPr>
              <a:t>la </a:t>
            </a:r>
            <a:r>
              <a:rPr lang="it-IT" b="1" i="1" dirty="0">
                <a:solidFill>
                  <a:schemeClr val="tx2">
                    <a:lumMod val="50000"/>
                  </a:schemeClr>
                </a:solidFill>
              </a:rPr>
              <a:t>maglia organizzativa proposta dall’E.R.A</a:t>
            </a:r>
            <a:r>
              <a:rPr lang="it-IT" dirty="0">
                <a:solidFill>
                  <a:schemeClr val="tx2">
                    <a:lumMod val="50000"/>
                  </a:schemeClr>
                </a:solidFill>
              </a:rPr>
              <a:t>. per questa esercitazione al Prefetto di Palermo:</a:t>
            </a:r>
          </a:p>
          <a:p>
            <a:r>
              <a:rPr lang="it-IT" dirty="0"/>
              <a:t> </a:t>
            </a:r>
          </a:p>
        </p:txBody>
      </p:sp>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1160909" y="1880964"/>
            <a:ext cx="4392487" cy="5832647"/>
          </a:xfrm>
          <a:prstGeom prst="rect">
            <a:avLst/>
          </a:prstGeom>
        </p:spPr>
      </p:pic>
      <p:pic>
        <p:nvPicPr>
          <p:cNvPr id="8" name="Immagine 7"/>
          <p:cNvPicPr/>
          <p:nvPr/>
        </p:nvPicPr>
        <p:blipFill>
          <a:blip r:embed="rId3" cstate="print">
            <a:extLst>
              <a:ext uri="{28A0092B-C50C-407E-A947-70E740481C1C}">
                <a14:useLocalDpi xmlns:a14="http://schemas.microsoft.com/office/drawing/2010/main" val="0"/>
              </a:ext>
            </a:extLst>
          </a:blip>
          <a:stretch>
            <a:fillRect/>
          </a:stretch>
        </p:blipFill>
        <p:spPr>
          <a:xfrm>
            <a:off x="5905053" y="1741492"/>
            <a:ext cx="4248472" cy="5832646"/>
          </a:xfrm>
          <a:prstGeom prst="rect">
            <a:avLst/>
          </a:prstGeom>
        </p:spPr>
      </p:pic>
      <p:sp>
        <p:nvSpPr>
          <p:cNvPr id="10" name="CasellaDiTesto 9"/>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70947">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4413" y="1008484"/>
            <a:ext cx="11233248" cy="769441"/>
          </a:xfrm>
          <a:prstGeom prst="rect">
            <a:avLst/>
          </a:prstGeom>
        </p:spPr>
        <p:txBody>
          <a:bodyPr wrap="square">
            <a:spAutoFit/>
          </a:bodyPr>
          <a:lstStyle/>
          <a:p>
            <a:r>
              <a:rPr lang="it-IT" dirty="0" smtClean="0"/>
              <a:t>  </a:t>
            </a:r>
            <a:r>
              <a:rPr lang="it-IT" dirty="0" smtClean="0">
                <a:solidFill>
                  <a:schemeClr val="tx2">
                    <a:lumMod val="50000"/>
                  </a:schemeClr>
                </a:solidFill>
              </a:rPr>
              <a:t>E questo </a:t>
            </a:r>
            <a:r>
              <a:rPr lang="it-IT" dirty="0">
                <a:solidFill>
                  <a:schemeClr val="tx2">
                    <a:lumMod val="50000"/>
                  </a:schemeClr>
                </a:solidFill>
              </a:rPr>
              <a:t>l</a:t>
            </a:r>
            <a:r>
              <a:rPr lang="it-IT" b="1" i="1" dirty="0">
                <a:solidFill>
                  <a:schemeClr val="tx2">
                    <a:lumMod val="50000"/>
                  </a:schemeClr>
                </a:solidFill>
              </a:rPr>
              <a:t>’attestato rilasciato dallo stesso Prefetto</a:t>
            </a:r>
            <a:r>
              <a:rPr lang="it-IT" dirty="0">
                <a:solidFill>
                  <a:schemeClr val="tx2">
                    <a:lumMod val="50000"/>
                  </a:schemeClr>
                </a:solidFill>
              </a:rPr>
              <a:t> di Palermo per la circostanza ai radioamatori dell’Era ed agli altri volontari, che parteciparono all’ </a:t>
            </a:r>
            <a:r>
              <a:rPr lang="it-IT" dirty="0" smtClean="0">
                <a:solidFill>
                  <a:schemeClr val="tx2">
                    <a:lumMod val="50000"/>
                  </a:schemeClr>
                </a:solidFill>
              </a:rPr>
              <a:t>esercitazione:</a:t>
            </a:r>
            <a:endParaRPr lang="it-IT" dirty="0">
              <a:solidFill>
                <a:schemeClr val="tx2">
                  <a:lumMod val="50000"/>
                </a:schemeClr>
              </a:solidFill>
            </a:endParaRPr>
          </a:p>
        </p:txBody>
      </p:sp>
      <p:pic>
        <p:nvPicPr>
          <p:cNvPr id="4" name="Picture 2" descr="C:\Users\Mimmo\Desktop\E.R.A\ARAS ERA\cronologia\1996 Esercitazione protezione civile Focus 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8736" y="2016596"/>
            <a:ext cx="4025008" cy="5427649"/>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36329">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88429" y="637991"/>
            <a:ext cx="10729193"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200" b="1" i="0" u="none" strike="noStrike" cap="none" normalizeH="0" baseline="0" dirty="0" smtClean="0">
                <a:ln>
                  <a:noFill/>
                </a:ln>
                <a:solidFill>
                  <a:srgbClr val="800000"/>
                </a:solidFill>
                <a:effectLst/>
                <a:latin typeface="Odishi" pitchFamily="34" charset="0"/>
                <a:ea typeface="Times New Roman" pitchFamily="18" charset="0"/>
                <a:cs typeface="Times New Roman" pitchFamily="18" charset="0"/>
              </a:rPr>
              <a:t>Apologo</a:t>
            </a:r>
            <a:endParaRPr kumimoji="0" lang="it-IT" altLang="it-IT"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smtClean="0">
                <a:ln>
                  <a:noFill/>
                </a:ln>
                <a:solidFill>
                  <a:srgbClr val="800000"/>
                </a:solidFill>
                <a:effectLst/>
                <a:latin typeface="Harrington" pitchFamily="82" charset="0"/>
                <a:ea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dirty="0" smtClean="0">
                <a:ln>
                  <a:noFill/>
                </a:ln>
                <a:solidFill>
                  <a:srgbClr val="800000"/>
                </a:solidFill>
                <a:effectLst/>
                <a:latin typeface="Harrington" pitchFamily="82" charset="0"/>
                <a:ea typeface="Times New Roman" pitchFamily="18" charset="0"/>
                <a:cs typeface="Times New Roman" pitchFamily="18" charset="0"/>
              </a:rPr>
              <a:t>L</a:t>
            </a:r>
            <a:r>
              <a:rPr kumimoji="0" lang="it-IT" altLang="it-IT" sz="3200" b="1" i="0" u="none" strike="noStrike" cap="none" normalizeH="0" baseline="0" dirty="0" smtClean="0">
                <a:ln>
                  <a:noFill/>
                </a:ln>
                <a:solidFill>
                  <a:srgbClr val="800000"/>
                </a:solidFill>
                <a:effectLst/>
                <a:latin typeface="Calibri"/>
                <a:ea typeface="Times New Roman" pitchFamily="18" charset="0"/>
                <a:cs typeface="Times New Roman" pitchFamily="18" charset="0"/>
              </a:rPr>
              <a:t>’</a:t>
            </a:r>
            <a:r>
              <a:rPr kumimoji="0" lang="it-IT" altLang="it-IT" sz="3200" b="1" i="0" u="none" strike="noStrike" cap="none" normalizeH="0" baseline="0" dirty="0" smtClean="0">
                <a:ln>
                  <a:noFill/>
                </a:ln>
                <a:solidFill>
                  <a:srgbClr val="800000"/>
                </a:solidFill>
                <a:effectLst/>
                <a:latin typeface="Harrington" pitchFamily="82" charset="0"/>
                <a:ea typeface="Times New Roman" pitchFamily="18" charset="0"/>
                <a:cs typeface="Times New Roman" pitchFamily="18" charset="0"/>
              </a:rPr>
              <a:t>A.RA.S.</a:t>
            </a:r>
            <a:endParaRPr kumimoji="0" lang="it-IT" altLang="it-IT"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it-IT" altLang="it-IT" sz="2000" b="0" i="0" u="none" strike="noStrike" cap="none" normalizeH="0" baseline="0" dirty="0" smtClean="0">
                <a:ln>
                  <a:noFill/>
                </a:ln>
                <a:solidFill>
                  <a:schemeClr val="tx2">
                    <a:lumMod val="50000"/>
                  </a:schemeClr>
                </a:solidFill>
                <a:effectLst/>
                <a:latin typeface="Calibri" pitchFamily="34" charset="0"/>
                <a:ea typeface="Calibri" pitchFamily="34" charset="0"/>
                <a:cs typeface="Times New Roman" pitchFamily="18" charset="0"/>
              </a:rPr>
              <a:t>Questi i </a:t>
            </a:r>
            <a:r>
              <a:rPr kumimoji="0" lang="it-IT" altLang="it-IT" sz="2000" b="1" i="1" u="none" strike="noStrike" cap="none" normalizeH="0" baseline="0" dirty="0" smtClean="0">
                <a:ln>
                  <a:noFill/>
                </a:ln>
                <a:solidFill>
                  <a:schemeClr val="tx2">
                    <a:lumMod val="50000"/>
                  </a:schemeClr>
                </a:solidFill>
                <a:effectLst/>
                <a:latin typeface="Calibri" pitchFamily="34" charset="0"/>
                <a:ea typeface="Calibri" pitchFamily="34" charset="0"/>
                <a:cs typeface="Times New Roman" pitchFamily="18" charset="0"/>
              </a:rPr>
              <a:t>firmatari dell’atto costitutivo</a:t>
            </a:r>
            <a:r>
              <a:rPr kumimoji="0" lang="it-IT" altLang="it-IT" sz="2000" b="0" i="0" u="none" strike="noStrike" cap="none" normalizeH="0" baseline="0" dirty="0" smtClean="0">
                <a:ln>
                  <a:noFill/>
                </a:ln>
                <a:solidFill>
                  <a:schemeClr val="tx2">
                    <a:lumMod val="50000"/>
                  </a:schemeClr>
                </a:solidFill>
                <a:effectLst/>
                <a:latin typeface="Calibri" pitchFamily="34" charset="0"/>
                <a:ea typeface="Calibri" pitchFamily="34" charset="0"/>
                <a:cs typeface="Times New Roman" pitchFamily="18" charset="0"/>
              </a:rPr>
              <a:t>:</a:t>
            </a:r>
            <a:endParaRPr kumimoji="0" lang="it-IT" altLang="it-IT" sz="20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3" name="Immagin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645" y="3007871"/>
            <a:ext cx="7370213" cy="31851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06597" y="2232620"/>
            <a:ext cx="24048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strike="noStrike" cap="none" normalizeH="0" baseline="0" dirty="0" smtClean="0">
                <a:ln>
                  <a:noFill/>
                </a:ln>
                <a:solidFill>
                  <a:schemeClr val="tx2">
                    <a:lumMod val="50000"/>
                  </a:schemeClr>
                </a:solidFill>
                <a:effectLst/>
                <a:latin typeface="Forte" pitchFamily="66" charset="0"/>
                <a:ea typeface="Calibri" pitchFamily="34" charset="0"/>
                <a:cs typeface="Times New Roman" pitchFamily="18" charset="0"/>
              </a:rPr>
              <a:t>      </a:t>
            </a:r>
            <a:r>
              <a:rPr kumimoji="0" lang="it-IT" altLang="it-IT" sz="1800" b="0" i="0" u="sng" strike="noStrike" cap="none" normalizeH="0" baseline="0" dirty="0" smtClean="0">
                <a:ln>
                  <a:noFill/>
                </a:ln>
                <a:solidFill>
                  <a:schemeClr val="tx2">
                    <a:lumMod val="50000"/>
                  </a:schemeClr>
                </a:solidFill>
                <a:effectLst/>
                <a:latin typeface="Forte" pitchFamily="66" charset="0"/>
                <a:ea typeface="Calibri" pitchFamily="34" charset="0"/>
                <a:cs typeface="Times New Roman" pitchFamily="18" charset="0"/>
              </a:rPr>
              <a:t>Era l</a:t>
            </a:r>
            <a:r>
              <a:rPr kumimoji="0" lang="it-IT" altLang="it-IT" sz="1800" b="0" i="0" u="sng" strike="noStrike" cap="none" normalizeH="0" baseline="0" dirty="0" smtClean="0">
                <a:ln>
                  <a:noFill/>
                </a:ln>
                <a:solidFill>
                  <a:schemeClr val="tx2">
                    <a:lumMod val="50000"/>
                  </a:schemeClr>
                </a:solidFill>
                <a:effectLst/>
                <a:latin typeface="Calibri"/>
                <a:ea typeface="Calibri" pitchFamily="34" charset="0"/>
                <a:cs typeface="Times New Roman" pitchFamily="18" charset="0"/>
              </a:rPr>
              <a:t>’</a:t>
            </a:r>
            <a:r>
              <a:rPr kumimoji="0" lang="it-IT" altLang="it-IT" sz="1800" b="0" i="0" u="sng" strike="noStrike" cap="none" normalizeH="0" baseline="0" dirty="0" smtClean="0">
                <a:ln>
                  <a:noFill/>
                </a:ln>
                <a:solidFill>
                  <a:schemeClr val="tx2">
                    <a:lumMod val="50000"/>
                  </a:schemeClr>
                </a:solidFill>
                <a:effectLst/>
                <a:latin typeface="Forte" pitchFamily="66" charset="0"/>
                <a:ea typeface="Calibri" pitchFamily="34" charset="0"/>
                <a:cs typeface="Times New Roman" pitchFamily="18" charset="0"/>
              </a:rPr>
              <a:t>11 aprile 1991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CasellaDiTesto 5"/>
          <p:cNvSpPr txBox="1"/>
          <p:nvPr/>
        </p:nvSpPr>
        <p:spPr>
          <a:xfrm>
            <a:off x="11017622" y="5400972"/>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26969">
    <p:dissolve/>
    <p:sndAc>
      <p:stSnd>
        <p:snd r:embed="rId2" name="applause.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16421" y="936476"/>
            <a:ext cx="11305654" cy="1107996"/>
          </a:xfrm>
          <a:prstGeom prst="rect">
            <a:avLst/>
          </a:prstGeom>
        </p:spPr>
        <p:txBody>
          <a:bodyPr wrap="square">
            <a:spAutoFit/>
          </a:bodyPr>
          <a:lstStyle/>
          <a:p>
            <a:r>
              <a:rPr lang="it-IT" dirty="0" smtClean="0"/>
              <a:t>  </a:t>
            </a:r>
            <a:r>
              <a:rPr lang="it-IT" dirty="0" smtClean="0">
                <a:solidFill>
                  <a:schemeClr val="tx2">
                    <a:lumMod val="50000"/>
                  </a:schemeClr>
                </a:solidFill>
              </a:rPr>
              <a:t>Nel </a:t>
            </a:r>
            <a:r>
              <a:rPr lang="it-IT" dirty="0">
                <a:solidFill>
                  <a:schemeClr val="tx2">
                    <a:lumMod val="50000"/>
                  </a:schemeClr>
                </a:solidFill>
              </a:rPr>
              <a:t>1996 </a:t>
            </a:r>
            <a:r>
              <a:rPr lang="it-IT" dirty="0" smtClean="0">
                <a:solidFill>
                  <a:schemeClr val="tx2">
                    <a:lumMod val="50000"/>
                  </a:schemeClr>
                </a:solidFill>
              </a:rPr>
              <a:t>è scattata, </a:t>
            </a:r>
            <a:r>
              <a:rPr lang="it-IT" dirty="0">
                <a:solidFill>
                  <a:schemeClr val="tx2">
                    <a:lumMod val="50000"/>
                  </a:schemeClr>
                </a:solidFill>
              </a:rPr>
              <a:t>altresì, la collaborazione da parte dell’ERA con le scuole pubbliche, dopo quelle private, attraverso apposita richiesta e conseguente protocollo d’intesa, attivatosi  in data 3 giugno  nell’ambito del </a:t>
            </a:r>
            <a:r>
              <a:rPr lang="it-IT" b="1" i="1" dirty="0">
                <a:solidFill>
                  <a:schemeClr val="tx2">
                    <a:lumMod val="50000"/>
                  </a:schemeClr>
                </a:solidFill>
              </a:rPr>
              <a:t>progetto “Scuola Sicura”.</a:t>
            </a:r>
          </a:p>
        </p:txBody>
      </p:sp>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3885012" y="2044472"/>
            <a:ext cx="3875792" cy="5544989"/>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71030">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24301" y="936476"/>
            <a:ext cx="11089232" cy="2123658"/>
          </a:xfrm>
          <a:prstGeom prst="rect">
            <a:avLst/>
          </a:prstGeom>
        </p:spPr>
        <p:txBody>
          <a:bodyPr wrap="square">
            <a:spAutoFit/>
          </a:bodyPr>
          <a:lstStyle/>
          <a:p>
            <a:r>
              <a:rPr lang="it-IT" dirty="0" smtClean="0"/>
              <a:t>  </a:t>
            </a:r>
            <a:r>
              <a:rPr lang="it-IT" dirty="0" smtClean="0">
                <a:solidFill>
                  <a:schemeClr val="tx2">
                    <a:lumMod val="50000"/>
                  </a:schemeClr>
                </a:solidFill>
              </a:rPr>
              <a:t>Eccone </a:t>
            </a:r>
            <a:r>
              <a:rPr lang="it-IT" dirty="0">
                <a:solidFill>
                  <a:schemeClr val="tx2">
                    <a:lumMod val="50000"/>
                  </a:schemeClr>
                </a:solidFill>
              </a:rPr>
              <a:t>una concreta dimostrazione </a:t>
            </a:r>
            <a:r>
              <a:rPr lang="it-IT" dirty="0" smtClean="0">
                <a:solidFill>
                  <a:schemeClr val="tx2">
                    <a:lumMod val="50000"/>
                  </a:schemeClr>
                </a:solidFill>
              </a:rPr>
              <a:t>pratica attraverso </a:t>
            </a:r>
            <a:r>
              <a:rPr lang="it-IT" dirty="0">
                <a:solidFill>
                  <a:schemeClr val="tx2">
                    <a:lumMod val="50000"/>
                  </a:schemeClr>
                </a:solidFill>
              </a:rPr>
              <a:t>un trafiletto del Giornale di Sicilia, da cui si rileva come l’ERA il 18 dicembre 1996 abbia saputo dare dimostrazione delle sue eccelse doti organizzative ed operative: in 2 minuti, dall’allarme di una </a:t>
            </a:r>
            <a:r>
              <a:rPr lang="it-IT" b="1" i="1" dirty="0">
                <a:solidFill>
                  <a:schemeClr val="tx2">
                    <a:lumMod val="50000"/>
                  </a:schemeClr>
                </a:solidFill>
              </a:rPr>
              <a:t>esercitazione d’emergenza presso la scuola elementare Rosolino </a:t>
            </a:r>
            <a:r>
              <a:rPr lang="it-IT" b="1" i="1" dirty="0" smtClean="0">
                <a:solidFill>
                  <a:schemeClr val="tx2">
                    <a:lumMod val="50000"/>
                  </a:schemeClr>
                </a:solidFill>
              </a:rPr>
              <a:t>Pilo di Palermo</a:t>
            </a:r>
            <a:r>
              <a:rPr lang="it-IT" dirty="0" smtClean="0">
                <a:solidFill>
                  <a:schemeClr val="tx2">
                    <a:lumMod val="50000"/>
                  </a:schemeClr>
                </a:solidFill>
              </a:rPr>
              <a:t>, </a:t>
            </a:r>
            <a:r>
              <a:rPr lang="it-IT" dirty="0">
                <a:solidFill>
                  <a:schemeClr val="tx2">
                    <a:lumMod val="50000"/>
                  </a:schemeClr>
                </a:solidFill>
              </a:rPr>
              <a:t>tutti fuori in </a:t>
            </a:r>
            <a:r>
              <a:rPr lang="it-IT" dirty="0" smtClean="0">
                <a:solidFill>
                  <a:schemeClr val="tx2">
                    <a:lumMod val="50000"/>
                  </a:schemeClr>
                </a:solidFill>
              </a:rPr>
              <a:t>salvo:  </a:t>
            </a:r>
            <a:r>
              <a:rPr lang="it-IT" dirty="0">
                <a:solidFill>
                  <a:schemeClr val="tx2">
                    <a:lumMod val="50000"/>
                  </a:schemeClr>
                </a:solidFill>
              </a:rPr>
              <a:t>ben 825 bambini coi relativi insegnanti ed il personale di servizio.</a:t>
            </a:r>
          </a:p>
          <a:p>
            <a:r>
              <a:rPr lang="it-IT" dirty="0">
                <a:solidFill>
                  <a:schemeClr val="tx2">
                    <a:lumMod val="50000"/>
                  </a:schemeClr>
                </a:solidFill>
              </a:rPr>
              <a:t> </a:t>
            </a:r>
            <a:r>
              <a:rPr lang="it-IT" dirty="0" smtClean="0">
                <a:solidFill>
                  <a:schemeClr val="tx2">
                    <a:lumMod val="50000"/>
                  </a:schemeClr>
                </a:solidFill>
              </a:rPr>
              <a:t>  E </a:t>
            </a:r>
            <a:r>
              <a:rPr lang="it-IT" dirty="0">
                <a:solidFill>
                  <a:schemeClr val="tx2">
                    <a:lumMod val="50000"/>
                  </a:schemeClr>
                </a:solidFill>
              </a:rPr>
              <a:t>non è poco!</a:t>
            </a:r>
          </a:p>
        </p:txBody>
      </p:sp>
      <p:pic>
        <p:nvPicPr>
          <p:cNvPr id="6" name="Immagine 5" descr="C:\Users\Mimmo\Desktop\ARAS ERA\1996 evacuazione scuola elementare Rosolino Pil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661" y="2736676"/>
            <a:ext cx="7128792" cy="4608512"/>
          </a:xfrm>
          <a:prstGeom prst="rect">
            <a:avLst/>
          </a:prstGeom>
          <a:noFill/>
          <a:ln>
            <a:noFill/>
          </a:ln>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31223">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6421" y="2592660"/>
            <a:ext cx="11089232" cy="3477875"/>
          </a:xfrm>
          <a:prstGeom prst="rect">
            <a:avLst/>
          </a:prstGeom>
        </p:spPr>
        <p:txBody>
          <a:bodyPr wrap="square">
            <a:spAutoFit/>
          </a:bodyPr>
          <a:lstStyle/>
          <a:p>
            <a:r>
              <a:rPr lang="it-IT" dirty="0" smtClean="0">
                <a:solidFill>
                  <a:schemeClr val="tx2">
                    <a:lumMod val="50000"/>
                  </a:schemeClr>
                </a:solidFill>
              </a:rPr>
              <a:t>  Ma </a:t>
            </a:r>
            <a:r>
              <a:rPr lang="it-IT" dirty="0">
                <a:solidFill>
                  <a:schemeClr val="tx2">
                    <a:lumMod val="50000"/>
                  </a:schemeClr>
                </a:solidFill>
              </a:rPr>
              <a:t>quando le cose </a:t>
            </a:r>
            <a:r>
              <a:rPr lang="it-IT" dirty="0" smtClean="0">
                <a:solidFill>
                  <a:schemeClr val="tx2">
                    <a:lumMod val="50000"/>
                  </a:schemeClr>
                </a:solidFill>
              </a:rPr>
              <a:t>sembravano </a:t>
            </a:r>
            <a:r>
              <a:rPr lang="it-IT" dirty="0">
                <a:solidFill>
                  <a:schemeClr val="tx2">
                    <a:lumMod val="50000"/>
                  </a:schemeClr>
                </a:solidFill>
              </a:rPr>
              <a:t>andare per il meglio, ecco arrivare il classico fulmine a ciel sereno.</a:t>
            </a:r>
          </a:p>
          <a:p>
            <a:r>
              <a:rPr lang="it-IT" dirty="0" smtClean="0">
                <a:solidFill>
                  <a:schemeClr val="tx2">
                    <a:lumMod val="50000"/>
                  </a:schemeClr>
                </a:solidFill>
              </a:rPr>
              <a:t>  Con </a:t>
            </a:r>
            <a:r>
              <a:rPr lang="it-IT" dirty="0">
                <a:solidFill>
                  <a:schemeClr val="tx2">
                    <a:lumMod val="50000"/>
                  </a:schemeClr>
                </a:solidFill>
              </a:rPr>
              <a:t>la lettera </a:t>
            </a:r>
            <a:r>
              <a:rPr lang="it-IT" dirty="0" smtClean="0">
                <a:solidFill>
                  <a:schemeClr val="tx2">
                    <a:lumMod val="50000"/>
                  </a:schemeClr>
                </a:solidFill>
              </a:rPr>
              <a:t>dell’</a:t>
            </a:r>
            <a:r>
              <a:rPr lang="it-IT" b="1" i="1" dirty="0" smtClean="0">
                <a:solidFill>
                  <a:schemeClr val="tx2">
                    <a:lumMod val="50000"/>
                  </a:schemeClr>
                </a:solidFill>
              </a:rPr>
              <a:t>8 </a:t>
            </a:r>
            <a:r>
              <a:rPr lang="it-IT" b="1" i="1" dirty="0">
                <a:solidFill>
                  <a:schemeClr val="tx2">
                    <a:lumMod val="50000"/>
                  </a:schemeClr>
                </a:solidFill>
              </a:rPr>
              <a:t>agosto 1996</a:t>
            </a:r>
            <a:r>
              <a:rPr lang="it-IT" dirty="0">
                <a:solidFill>
                  <a:schemeClr val="tx2">
                    <a:lumMod val="50000"/>
                  </a:schemeClr>
                </a:solidFill>
              </a:rPr>
              <a:t>, che </a:t>
            </a:r>
            <a:r>
              <a:rPr lang="it-IT" dirty="0" smtClean="0">
                <a:solidFill>
                  <a:schemeClr val="tx2">
                    <a:lumMod val="50000"/>
                  </a:schemeClr>
                </a:solidFill>
              </a:rPr>
              <a:t>segue, </a:t>
            </a:r>
            <a:r>
              <a:rPr lang="it-IT" b="1" i="1" dirty="0" smtClean="0">
                <a:solidFill>
                  <a:schemeClr val="tx2">
                    <a:lumMod val="50000"/>
                  </a:schemeClr>
                </a:solidFill>
              </a:rPr>
              <a:t>il </a:t>
            </a:r>
            <a:r>
              <a:rPr lang="it-IT" b="1" i="1" dirty="0">
                <a:solidFill>
                  <a:schemeClr val="tx2">
                    <a:lumMod val="50000"/>
                  </a:schemeClr>
                </a:solidFill>
              </a:rPr>
              <a:t>Presidente Marcello </a:t>
            </a:r>
            <a:r>
              <a:rPr lang="it-IT" dirty="0">
                <a:solidFill>
                  <a:schemeClr val="tx2">
                    <a:lumMod val="50000"/>
                  </a:schemeClr>
                </a:solidFill>
              </a:rPr>
              <a:t>ecco annunciare le sue </a:t>
            </a:r>
            <a:r>
              <a:rPr lang="it-IT" b="1" dirty="0">
                <a:solidFill>
                  <a:schemeClr val="tx2">
                    <a:lumMod val="50000"/>
                  </a:schemeClr>
                </a:solidFill>
              </a:rPr>
              <a:t>dimissioni </a:t>
            </a:r>
            <a:r>
              <a:rPr lang="it-IT" dirty="0">
                <a:solidFill>
                  <a:schemeClr val="tx2">
                    <a:lumMod val="50000"/>
                  </a:schemeClr>
                </a:solidFill>
              </a:rPr>
              <a:t>improvvise ed irrevocabili per motivi familiari, lasciando tutta l’ERA sbigottita e smarrita  ed al </a:t>
            </a:r>
            <a:r>
              <a:rPr lang="it-IT" b="1" i="1" dirty="0" smtClean="0">
                <a:solidFill>
                  <a:schemeClr val="tx2">
                    <a:lumMod val="50000"/>
                  </a:schemeClr>
                </a:solidFill>
              </a:rPr>
              <a:t>V. </a:t>
            </a:r>
            <a:r>
              <a:rPr lang="it-IT" b="1" i="1" dirty="0">
                <a:solidFill>
                  <a:schemeClr val="tx2">
                    <a:lumMod val="50000"/>
                  </a:schemeClr>
                </a:solidFill>
              </a:rPr>
              <a:t>Presidente, IT9WAT Mimmo Radosta</a:t>
            </a:r>
            <a:r>
              <a:rPr lang="it-IT" dirty="0">
                <a:solidFill>
                  <a:schemeClr val="tx2">
                    <a:lumMod val="50000"/>
                  </a:schemeClr>
                </a:solidFill>
              </a:rPr>
              <a:t>, il compito di </a:t>
            </a:r>
            <a:r>
              <a:rPr lang="it-IT" dirty="0" smtClean="0">
                <a:solidFill>
                  <a:schemeClr val="tx2">
                    <a:lumMod val="50000"/>
                  </a:schemeClr>
                </a:solidFill>
              </a:rPr>
              <a:t>continuare </a:t>
            </a:r>
            <a:r>
              <a:rPr lang="it-IT" dirty="0">
                <a:solidFill>
                  <a:schemeClr val="tx2">
                    <a:lumMod val="50000"/>
                  </a:schemeClr>
                </a:solidFill>
              </a:rPr>
              <a:t>il cammino intrapreso dall’ </a:t>
            </a:r>
            <a:r>
              <a:rPr lang="it-IT" b="1" i="1" dirty="0">
                <a:solidFill>
                  <a:schemeClr val="tx2">
                    <a:lumMod val="50000"/>
                  </a:schemeClr>
                </a:solidFill>
              </a:rPr>
              <a:t>E.R.A</a:t>
            </a:r>
            <a:r>
              <a:rPr lang="it-IT" dirty="0">
                <a:solidFill>
                  <a:schemeClr val="tx2">
                    <a:lumMod val="50000"/>
                  </a:schemeClr>
                </a:solidFill>
              </a:rPr>
              <a:t>., mentre la </a:t>
            </a:r>
            <a:r>
              <a:rPr lang="it-IT" b="1" i="1" dirty="0">
                <a:solidFill>
                  <a:schemeClr val="tx2">
                    <a:lumMod val="50000"/>
                  </a:schemeClr>
                </a:solidFill>
              </a:rPr>
              <a:t>Sezione di Palermo </a:t>
            </a:r>
            <a:r>
              <a:rPr lang="it-IT" dirty="0">
                <a:solidFill>
                  <a:schemeClr val="tx2">
                    <a:lumMod val="50000"/>
                  </a:schemeClr>
                </a:solidFill>
              </a:rPr>
              <a:t>veniva ricoperta dalla </a:t>
            </a:r>
            <a:r>
              <a:rPr lang="it-IT" b="1" i="1" dirty="0">
                <a:solidFill>
                  <a:schemeClr val="tx2">
                    <a:lumMod val="50000"/>
                  </a:schemeClr>
                </a:solidFill>
              </a:rPr>
              <a:t>Presidenza </a:t>
            </a:r>
            <a:r>
              <a:rPr lang="it-IT" i="1" dirty="0">
                <a:solidFill>
                  <a:schemeClr val="tx2">
                    <a:lumMod val="50000"/>
                  </a:schemeClr>
                </a:solidFill>
              </a:rPr>
              <a:t>di </a:t>
            </a:r>
            <a:r>
              <a:rPr lang="it-IT" b="1" i="1" dirty="0" smtClean="0">
                <a:solidFill>
                  <a:schemeClr val="tx2">
                    <a:lumMod val="50000"/>
                  </a:schemeClr>
                </a:solidFill>
              </a:rPr>
              <a:t>IT9AVS Ugo </a:t>
            </a:r>
            <a:r>
              <a:rPr lang="it-IT" b="1" i="1" dirty="0" err="1" smtClean="0">
                <a:solidFill>
                  <a:schemeClr val="tx2">
                    <a:lumMod val="50000"/>
                  </a:schemeClr>
                </a:solidFill>
              </a:rPr>
              <a:t>Morara</a:t>
            </a:r>
            <a:r>
              <a:rPr lang="it-IT" b="1" i="1" dirty="0" smtClean="0">
                <a:solidFill>
                  <a:schemeClr val="tx2">
                    <a:lumMod val="50000"/>
                  </a:schemeClr>
                </a:solidFill>
              </a:rPr>
              <a:t> </a:t>
            </a:r>
            <a:r>
              <a:rPr lang="it-IT" i="1" dirty="0" smtClean="0">
                <a:solidFill>
                  <a:schemeClr val="tx2">
                    <a:lumMod val="50000"/>
                  </a:schemeClr>
                </a:solidFill>
              </a:rPr>
              <a:t>prima e da </a:t>
            </a:r>
            <a:r>
              <a:rPr lang="it-IT" b="1" i="1" dirty="0" smtClean="0">
                <a:solidFill>
                  <a:schemeClr val="tx2">
                    <a:lumMod val="50000"/>
                  </a:schemeClr>
                </a:solidFill>
              </a:rPr>
              <a:t>IW9ETQ</a:t>
            </a:r>
            <a:r>
              <a:rPr lang="it-IT" dirty="0" smtClean="0">
                <a:solidFill>
                  <a:schemeClr val="tx2">
                    <a:lumMod val="50000"/>
                  </a:schemeClr>
                </a:solidFill>
              </a:rPr>
              <a:t> </a:t>
            </a:r>
            <a:r>
              <a:rPr lang="it-IT" b="1" i="1" dirty="0">
                <a:solidFill>
                  <a:schemeClr val="tx2">
                    <a:lumMod val="50000"/>
                  </a:schemeClr>
                </a:solidFill>
              </a:rPr>
              <a:t>Armando </a:t>
            </a:r>
            <a:r>
              <a:rPr lang="it-IT" b="1" i="1" dirty="0" smtClean="0">
                <a:solidFill>
                  <a:schemeClr val="tx2">
                    <a:lumMod val="50000"/>
                  </a:schemeClr>
                </a:solidFill>
              </a:rPr>
              <a:t>Mondello </a:t>
            </a:r>
            <a:r>
              <a:rPr lang="it-IT" i="1" dirty="0">
                <a:solidFill>
                  <a:schemeClr val="tx2">
                    <a:lumMod val="50000"/>
                  </a:schemeClr>
                </a:solidFill>
              </a:rPr>
              <a:t>poi </a:t>
            </a:r>
            <a:r>
              <a:rPr lang="it-IT" dirty="0" smtClean="0">
                <a:solidFill>
                  <a:schemeClr val="tx2">
                    <a:lumMod val="50000"/>
                  </a:schemeClr>
                </a:solidFill>
              </a:rPr>
              <a:t>, </a:t>
            </a:r>
            <a:r>
              <a:rPr lang="it-IT" dirty="0">
                <a:solidFill>
                  <a:schemeClr val="tx2">
                    <a:lumMod val="50000"/>
                  </a:schemeClr>
                </a:solidFill>
              </a:rPr>
              <a:t>proprio nel momento in cui la nostra </a:t>
            </a:r>
            <a:r>
              <a:rPr lang="it-IT" b="1" i="1" dirty="0">
                <a:solidFill>
                  <a:schemeClr val="tx2">
                    <a:lumMod val="50000"/>
                  </a:schemeClr>
                </a:solidFill>
              </a:rPr>
              <a:t>beneamata</a:t>
            </a:r>
            <a:r>
              <a:rPr lang="it-IT" dirty="0">
                <a:solidFill>
                  <a:schemeClr val="tx2">
                    <a:lumMod val="50000"/>
                  </a:schemeClr>
                </a:solidFill>
              </a:rPr>
              <a:t> incominciava a diffondere il proprio afflato di entusiasmo e di fratellanza sempre più velocemente ed ad a più ampio raggio nel resto </a:t>
            </a:r>
            <a:r>
              <a:rPr lang="it-IT" dirty="0" smtClean="0">
                <a:solidFill>
                  <a:schemeClr val="tx2">
                    <a:lumMod val="50000"/>
                  </a:schemeClr>
                </a:solidFill>
              </a:rPr>
              <a:t>d’Italia.</a:t>
            </a:r>
            <a:endParaRPr lang="it-IT" dirty="0">
              <a:solidFill>
                <a:schemeClr val="tx2">
                  <a:lumMod val="50000"/>
                </a:schemeClr>
              </a:solidFill>
            </a:endParaRPr>
          </a:p>
        </p:txBody>
      </p:sp>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51733">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Users\Mimmo\Desktop\E.R.A\ARAS ERA\cronologia\1996 Dimissioni Marcell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3922" y="760095"/>
            <a:ext cx="4634230" cy="6401435"/>
          </a:xfrm>
          <a:prstGeom prst="rect">
            <a:avLst/>
          </a:prstGeom>
          <a:noFill/>
          <a:ln>
            <a:noFill/>
          </a:ln>
        </p:spPr>
      </p:pic>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10741">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0580" y="1296516"/>
            <a:ext cx="11161240" cy="1785104"/>
          </a:xfrm>
          <a:prstGeom prst="rect">
            <a:avLst/>
          </a:prstGeom>
        </p:spPr>
        <p:txBody>
          <a:bodyPr wrap="square">
            <a:spAutoFit/>
          </a:bodyPr>
          <a:lstStyle/>
          <a:p>
            <a:r>
              <a:rPr lang="it-IT" dirty="0" smtClean="0">
                <a:solidFill>
                  <a:schemeClr val="tx2">
                    <a:lumMod val="50000"/>
                  </a:schemeClr>
                </a:solidFill>
              </a:rPr>
              <a:t>  E </a:t>
            </a:r>
            <a:r>
              <a:rPr lang="it-IT" dirty="0">
                <a:solidFill>
                  <a:schemeClr val="tx2">
                    <a:lumMod val="50000"/>
                  </a:schemeClr>
                </a:solidFill>
              </a:rPr>
              <a:t>mentre per qualche tempo nella Sezione di Palermo andava avanti la gestione presidenziale di Armando Mondello IW9ETQ, essendo nel frattempo </a:t>
            </a:r>
            <a:r>
              <a:rPr lang="it-IT" b="1" i="1" dirty="0">
                <a:solidFill>
                  <a:schemeClr val="tx2">
                    <a:lumMod val="50000"/>
                  </a:schemeClr>
                </a:solidFill>
              </a:rPr>
              <a:t>Marcello </a:t>
            </a:r>
            <a:r>
              <a:rPr lang="it-IT" b="1" i="1" dirty="0" smtClean="0">
                <a:solidFill>
                  <a:schemeClr val="tx2">
                    <a:lumMod val="50000"/>
                  </a:schemeClr>
                </a:solidFill>
              </a:rPr>
              <a:t>Vella,</a:t>
            </a:r>
            <a:r>
              <a:rPr lang="it-IT" dirty="0" smtClean="0">
                <a:solidFill>
                  <a:schemeClr val="tx2">
                    <a:lumMod val="50000"/>
                  </a:schemeClr>
                </a:solidFill>
              </a:rPr>
              <a:t> colto da incontenibile ritorno di fiamma e con compiacimento generale, </a:t>
            </a:r>
            <a:r>
              <a:rPr lang="it-IT" b="1" i="1" dirty="0">
                <a:solidFill>
                  <a:schemeClr val="tx2">
                    <a:lumMod val="50000"/>
                  </a:schemeClr>
                </a:solidFill>
              </a:rPr>
              <a:t>rientrato</a:t>
            </a:r>
            <a:r>
              <a:rPr lang="it-IT" b="1" dirty="0">
                <a:solidFill>
                  <a:schemeClr val="tx2">
                    <a:lumMod val="50000"/>
                  </a:schemeClr>
                </a:solidFill>
              </a:rPr>
              <a:t> </a:t>
            </a:r>
            <a:r>
              <a:rPr lang="it-IT" dirty="0">
                <a:solidFill>
                  <a:schemeClr val="tx2">
                    <a:lumMod val="50000"/>
                  </a:schemeClr>
                </a:solidFill>
              </a:rPr>
              <a:t>nella precedente funzione di </a:t>
            </a:r>
            <a:r>
              <a:rPr lang="it-IT" b="1" i="1" dirty="0">
                <a:solidFill>
                  <a:schemeClr val="tx2">
                    <a:lumMod val="50000"/>
                  </a:schemeClr>
                </a:solidFill>
              </a:rPr>
              <a:t>Presidente Nazionale</a:t>
            </a:r>
            <a:r>
              <a:rPr lang="it-IT" dirty="0">
                <a:solidFill>
                  <a:schemeClr val="tx2">
                    <a:lumMod val="50000"/>
                  </a:schemeClr>
                </a:solidFill>
              </a:rPr>
              <a:t>, nel giro di pochi anni l’E.R.A</a:t>
            </a:r>
            <a:r>
              <a:rPr lang="it-IT" dirty="0" smtClean="0">
                <a:solidFill>
                  <a:schemeClr val="tx2">
                    <a:lumMod val="50000"/>
                  </a:schemeClr>
                </a:solidFill>
              </a:rPr>
              <a:t>. si </a:t>
            </a:r>
            <a:r>
              <a:rPr lang="it-IT" dirty="0">
                <a:solidFill>
                  <a:schemeClr val="tx2">
                    <a:lumMod val="50000"/>
                  </a:schemeClr>
                </a:solidFill>
              </a:rPr>
              <a:t>diffuse </a:t>
            </a:r>
            <a:r>
              <a:rPr lang="it-IT" dirty="0" smtClean="0">
                <a:solidFill>
                  <a:schemeClr val="tx2">
                    <a:lumMod val="50000"/>
                  </a:schemeClr>
                </a:solidFill>
              </a:rPr>
              <a:t>a macchia </a:t>
            </a:r>
            <a:r>
              <a:rPr lang="it-IT" dirty="0">
                <a:solidFill>
                  <a:schemeClr val="tx2">
                    <a:lumMod val="50000"/>
                  </a:schemeClr>
                </a:solidFill>
              </a:rPr>
              <a:t>d’olio in tutto il Territorio </a:t>
            </a:r>
            <a:r>
              <a:rPr lang="it-IT" dirty="0" smtClean="0">
                <a:solidFill>
                  <a:schemeClr val="tx2">
                    <a:lumMod val="50000"/>
                  </a:schemeClr>
                </a:solidFill>
              </a:rPr>
              <a:t>italiano ed </a:t>
            </a:r>
            <a:r>
              <a:rPr lang="it-IT" dirty="0">
                <a:solidFill>
                  <a:schemeClr val="tx2">
                    <a:lumMod val="50000"/>
                  </a:schemeClr>
                </a:solidFill>
              </a:rPr>
              <a:t>anche oltre.</a:t>
            </a:r>
          </a:p>
        </p:txBody>
      </p:sp>
      <p:pic>
        <p:nvPicPr>
          <p:cNvPr id="2050" name="Picture 2" descr="C:\Users\Mimmo\Desktop\650x400-esp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415" y="3240732"/>
            <a:ext cx="618172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824933" y="7243420"/>
            <a:ext cx="1255472" cy="307777"/>
          </a:xfrm>
          <a:prstGeom prst="rect">
            <a:avLst/>
          </a:prstGeom>
          <a:noFill/>
        </p:spPr>
        <p:txBody>
          <a:bodyPr wrap="none" rtlCol="0">
            <a:spAutoFit/>
          </a:bodyPr>
          <a:lstStyle/>
          <a:p>
            <a:r>
              <a:rPr lang="it-IT" sz="1400" i="1" dirty="0" smtClean="0"/>
              <a:t>E.R.A. Espana</a:t>
            </a:r>
            <a:endParaRPr lang="it-IT" sz="1400" i="1" dirty="0"/>
          </a:p>
        </p:txBody>
      </p:sp>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31647">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97865" y="792460"/>
            <a:ext cx="11017224" cy="1785104"/>
          </a:xfrm>
          <a:prstGeom prst="rect">
            <a:avLst/>
          </a:prstGeom>
        </p:spPr>
        <p:txBody>
          <a:bodyPr wrap="square">
            <a:spAutoFit/>
          </a:bodyPr>
          <a:lstStyle/>
          <a:p>
            <a:r>
              <a:rPr lang="it-IT" dirty="0" smtClean="0"/>
              <a:t>  </a:t>
            </a:r>
            <a:r>
              <a:rPr lang="it-IT" dirty="0" smtClean="0">
                <a:solidFill>
                  <a:schemeClr val="tx2">
                    <a:lumMod val="50000"/>
                  </a:schemeClr>
                </a:solidFill>
              </a:rPr>
              <a:t>Ed </a:t>
            </a:r>
            <a:r>
              <a:rPr lang="it-IT" dirty="0">
                <a:solidFill>
                  <a:schemeClr val="tx2">
                    <a:lumMod val="50000"/>
                  </a:schemeClr>
                </a:solidFill>
              </a:rPr>
              <a:t>ecco il primo tentativo </a:t>
            </a:r>
            <a:r>
              <a:rPr lang="it-IT" dirty="0" smtClean="0">
                <a:solidFill>
                  <a:schemeClr val="tx2">
                    <a:lumMod val="50000"/>
                  </a:schemeClr>
                </a:solidFill>
              </a:rPr>
              <a:t>attivato in </a:t>
            </a:r>
            <a:r>
              <a:rPr lang="it-IT" dirty="0">
                <a:solidFill>
                  <a:schemeClr val="tx2">
                    <a:lumMod val="50000"/>
                  </a:schemeClr>
                </a:solidFill>
              </a:rPr>
              <a:t>maniera </a:t>
            </a:r>
            <a:r>
              <a:rPr lang="it-IT" dirty="0" smtClean="0">
                <a:solidFill>
                  <a:schemeClr val="tx2">
                    <a:lumMod val="50000"/>
                  </a:schemeClr>
                </a:solidFill>
              </a:rPr>
              <a:t>pioneristica </a:t>
            </a:r>
            <a:r>
              <a:rPr lang="it-IT" dirty="0">
                <a:solidFill>
                  <a:schemeClr val="tx2">
                    <a:lumMod val="50000"/>
                  </a:schemeClr>
                </a:solidFill>
              </a:rPr>
              <a:t>da Marcello, con la collaborazione di Salvatore Casella IT9CFS, allora ottimo </a:t>
            </a:r>
            <a:r>
              <a:rPr lang="it-IT" dirty="0" smtClean="0">
                <a:solidFill>
                  <a:schemeClr val="tx2">
                    <a:lumMod val="50000"/>
                  </a:schemeClr>
                </a:solidFill>
              </a:rPr>
              <a:t>Segretario per la stesura e di Andrea Failla IT9AAD per l’allestimento, al fine di </a:t>
            </a:r>
            <a:r>
              <a:rPr lang="it-IT" dirty="0">
                <a:solidFill>
                  <a:schemeClr val="tx2">
                    <a:lumMod val="50000"/>
                  </a:schemeClr>
                </a:solidFill>
              </a:rPr>
              <a:t>comunicare ai soci tutte le novità organizzative </a:t>
            </a:r>
            <a:r>
              <a:rPr lang="it-IT" dirty="0" smtClean="0">
                <a:solidFill>
                  <a:schemeClr val="tx2">
                    <a:lumMod val="50000"/>
                  </a:schemeClr>
                </a:solidFill>
              </a:rPr>
              <a:t>ed </a:t>
            </a:r>
            <a:r>
              <a:rPr lang="it-IT" dirty="0">
                <a:solidFill>
                  <a:schemeClr val="tx2">
                    <a:lumMod val="50000"/>
                  </a:schemeClr>
                </a:solidFill>
              </a:rPr>
              <a:t>altre amenità radioamatoriali.</a:t>
            </a:r>
          </a:p>
          <a:p>
            <a:r>
              <a:rPr lang="it-IT" dirty="0" smtClean="0">
                <a:solidFill>
                  <a:schemeClr val="tx2">
                    <a:lumMod val="50000"/>
                  </a:schemeClr>
                </a:solidFill>
              </a:rPr>
              <a:t>  Nasce </a:t>
            </a:r>
            <a:r>
              <a:rPr lang="it-IT" dirty="0">
                <a:solidFill>
                  <a:schemeClr val="tx2">
                    <a:lumMod val="50000"/>
                  </a:schemeClr>
                </a:solidFill>
              </a:rPr>
              <a:t>così il 2 febbraio 1997 </a:t>
            </a:r>
            <a:r>
              <a:rPr lang="it-IT" b="1" i="1" dirty="0">
                <a:solidFill>
                  <a:schemeClr val="tx2">
                    <a:lumMod val="50000"/>
                  </a:schemeClr>
                </a:solidFill>
              </a:rPr>
              <a:t>ERA Informasoci</a:t>
            </a:r>
            <a:r>
              <a:rPr lang="it-IT" dirty="0">
                <a:solidFill>
                  <a:schemeClr val="tx2">
                    <a:lumMod val="50000"/>
                  </a:schemeClr>
                </a:solidFill>
              </a:rPr>
              <a:t> per un certo periodo distribuito fra i </a:t>
            </a:r>
            <a:r>
              <a:rPr lang="it-IT" dirty="0" smtClean="0">
                <a:solidFill>
                  <a:schemeClr val="tx2">
                    <a:lumMod val="50000"/>
                  </a:schemeClr>
                </a:solidFill>
              </a:rPr>
              <a:t>soci.</a:t>
            </a:r>
            <a:endParaRPr lang="it-IT" dirty="0">
              <a:solidFill>
                <a:schemeClr val="tx2">
                  <a:lumMod val="50000"/>
                </a:schemeClr>
              </a:solidFill>
            </a:endParaRPr>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936501" y="2808684"/>
            <a:ext cx="3384376" cy="4608512"/>
          </a:xfrm>
          <a:prstGeom prst="rect">
            <a:avLst/>
          </a:prstGeom>
        </p:spPr>
      </p:pic>
      <p:pic>
        <p:nvPicPr>
          <p:cNvPr id="7" name="Immagine 6"/>
          <p:cNvPicPr/>
          <p:nvPr/>
        </p:nvPicPr>
        <p:blipFill>
          <a:blip r:embed="rId3" cstate="print">
            <a:extLst>
              <a:ext uri="{28A0092B-C50C-407E-A947-70E740481C1C}">
                <a14:useLocalDpi xmlns:a14="http://schemas.microsoft.com/office/drawing/2010/main" val="0"/>
              </a:ext>
            </a:extLst>
          </a:blip>
          <a:stretch>
            <a:fillRect/>
          </a:stretch>
        </p:blipFill>
        <p:spPr>
          <a:xfrm>
            <a:off x="6352036" y="2838942"/>
            <a:ext cx="3312368" cy="4608512"/>
          </a:xfrm>
          <a:prstGeom prst="rect">
            <a:avLst/>
          </a:prstGeom>
        </p:spPr>
      </p:pic>
      <p:sp>
        <p:nvSpPr>
          <p:cNvPr id="10" name="CasellaDiTesto 9"/>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85647">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4514" y="1224508"/>
            <a:ext cx="11522075" cy="5847755"/>
          </a:xfrm>
          <a:prstGeom prst="rect">
            <a:avLst/>
          </a:prstGeom>
        </p:spPr>
        <p:txBody>
          <a:bodyPr wrap="square">
            <a:spAutoFit/>
          </a:bodyPr>
          <a:lstStyle/>
          <a:p>
            <a:r>
              <a:rPr lang="it-IT" dirty="0" smtClean="0"/>
              <a:t> </a:t>
            </a:r>
            <a:r>
              <a:rPr lang="it-IT" dirty="0" smtClean="0">
                <a:solidFill>
                  <a:schemeClr val="tx2">
                    <a:lumMod val="50000"/>
                  </a:schemeClr>
                </a:solidFill>
              </a:rPr>
              <a:t>In </a:t>
            </a:r>
            <a:r>
              <a:rPr lang="it-IT" dirty="0">
                <a:solidFill>
                  <a:schemeClr val="tx2">
                    <a:lumMod val="50000"/>
                  </a:schemeClr>
                </a:solidFill>
              </a:rPr>
              <a:t>quel periodo le manifestazioni sportive erano decisamente le più entusiasmanti per tutti noi e, pertanto, più ambita  ed intensa la nostra partecipazione.</a:t>
            </a:r>
          </a:p>
          <a:p>
            <a:r>
              <a:rPr lang="it-IT" dirty="0" smtClean="0">
                <a:solidFill>
                  <a:schemeClr val="tx2">
                    <a:lumMod val="50000"/>
                  </a:schemeClr>
                </a:solidFill>
              </a:rPr>
              <a:t> Si </a:t>
            </a:r>
            <a:r>
              <a:rPr lang="it-IT" dirty="0">
                <a:solidFill>
                  <a:schemeClr val="tx2">
                    <a:lumMod val="50000"/>
                  </a:schemeClr>
                </a:solidFill>
              </a:rPr>
              <a:t>ritiene di dover ricordare al riguardo, per la sua particolarità e per gli eventi imprevisti che si sono accavallati,  la </a:t>
            </a:r>
            <a:r>
              <a:rPr lang="it-IT" b="1" i="1" dirty="0">
                <a:solidFill>
                  <a:schemeClr val="tx2">
                    <a:lumMod val="50000"/>
                  </a:schemeClr>
                </a:solidFill>
              </a:rPr>
              <a:t>Maratona Aerea </a:t>
            </a:r>
            <a:r>
              <a:rPr lang="it-IT" dirty="0">
                <a:solidFill>
                  <a:schemeClr val="tx2">
                    <a:lumMod val="50000"/>
                  </a:schemeClr>
                </a:solidFill>
              </a:rPr>
              <a:t>svoltasi all’aeroporto di Boccadifalco nel 1998, che si </a:t>
            </a:r>
            <a:r>
              <a:rPr lang="it-IT" dirty="0" smtClean="0">
                <a:solidFill>
                  <a:schemeClr val="tx2">
                    <a:lumMod val="50000"/>
                  </a:schemeClr>
                </a:solidFill>
              </a:rPr>
              <a:t>articolava nei cieli dell’intera </a:t>
            </a:r>
            <a:r>
              <a:rPr lang="it-IT" dirty="0">
                <a:solidFill>
                  <a:schemeClr val="tx2">
                    <a:lumMod val="50000"/>
                  </a:schemeClr>
                </a:solidFill>
              </a:rPr>
              <a:t>Sicilia.</a:t>
            </a:r>
          </a:p>
          <a:p>
            <a:r>
              <a:rPr lang="it-IT" dirty="0" smtClean="0">
                <a:solidFill>
                  <a:schemeClr val="tx2">
                    <a:lumMod val="50000"/>
                  </a:schemeClr>
                </a:solidFill>
              </a:rPr>
              <a:t> L’interesse </a:t>
            </a:r>
            <a:r>
              <a:rPr lang="it-IT" dirty="0">
                <a:solidFill>
                  <a:schemeClr val="tx2">
                    <a:lumMod val="50000"/>
                  </a:schemeClr>
                </a:solidFill>
              </a:rPr>
              <a:t>era tangibile e coinvolgente, ma fu caratterizzata da un imprevisto allarme al di fuori della manifestazione. L’Ing. Cerrone, che era a capo della delegazione della Protezione Civile del Comune di Palermo, durante lo svolgimento della gara fu chiamato per </a:t>
            </a:r>
            <a:r>
              <a:rPr lang="it-IT" b="1" dirty="0">
                <a:solidFill>
                  <a:schemeClr val="tx2">
                    <a:lumMod val="50000"/>
                  </a:schemeClr>
                </a:solidFill>
              </a:rPr>
              <a:t>un’emergenza alla chiesa della Gancia</a:t>
            </a:r>
            <a:r>
              <a:rPr lang="it-IT" dirty="0">
                <a:solidFill>
                  <a:schemeClr val="tx2">
                    <a:lumMod val="50000"/>
                  </a:schemeClr>
                </a:solidFill>
              </a:rPr>
              <a:t>, famosa per il “Buco della Salvezza</a:t>
            </a:r>
            <a:r>
              <a:rPr lang="it-IT" dirty="0" smtClean="0">
                <a:solidFill>
                  <a:schemeClr val="tx2">
                    <a:lumMod val="50000"/>
                  </a:schemeClr>
                </a:solidFill>
              </a:rPr>
              <a:t>”, </a:t>
            </a:r>
            <a:r>
              <a:rPr lang="it-IT" dirty="0">
                <a:solidFill>
                  <a:schemeClr val="tx2">
                    <a:lumMod val="50000"/>
                  </a:schemeClr>
                </a:solidFill>
              </a:rPr>
              <a:t>attraverso </a:t>
            </a:r>
            <a:r>
              <a:rPr lang="it-IT" dirty="0" smtClean="0">
                <a:solidFill>
                  <a:schemeClr val="tx2">
                    <a:lumMod val="50000"/>
                  </a:schemeClr>
                </a:solidFill>
              </a:rPr>
              <a:t>cui trovarono </a:t>
            </a:r>
            <a:r>
              <a:rPr lang="it-IT" dirty="0">
                <a:solidFill>
                  <a:schemeClr val="tx2">
                    <a:lumMod val="50000"/>
                  </a:schemeClr>
                </a:solidFill>
              </a:rPr>
              <a:t>rifugio </a:t>
            </a:r>
            <a:r>
              <a:rPr lang="it-IT" dirty="0" smtClean="0">
                <a:solidFill>
                  <a:schemeClr val="tx2">
                    <a:lumMod val="50000"/>
                  </a:schemeClr>
                </a:solidFill>
              </a:rPr>
              <a:t>dei rivoltosi all’interno del Sacro Tempio, </a:t>
            </a:r>
            <a:r>
              <a:rPr lang="it-IT" dirty="0">
                <a:solidFill>
                  <a:schemeClr val="tx2">
                    <a:lumMod val="50000"/>
                  </a:schemeClr>
                </a:solidFill>
              </a:rPr>
              <a:t>sfuggendo a sicura morte ad opera </a:t>
            </a:r>
            <a:r>
              <a:rPr lang="it-IT" dirty="0" smtClean="0">
                <a:solidFill>
                  <a:schemeClr val="tx2">
                    <a:lumMod val="50000"/>
                  </a:schemeClr>
                </a:solidFill>
              </a:rPr>
              <a:t>degli odiati </a:t>
            </a:r>
            <a:r>
              <a:rPr lang="it-IT" dirty="0">
                <a:solidFill>
                  <a:schemeClr val="tx2">
                    <a:lumMod val="50000"/>
                  </a:schemeClr>
                </a:solidFill>
              </a:rPr>
              <a:t>dominatori </a:t>
            </a:r>
            <a:r>
              <a:rPr lang="it-IT" dirty="0" smtClean="0">
                <a:solidFill>
                  <a:schemeClr val="tx2">
                    <a:lumMod val="50000"/>
                  </a:schemeClr>
                </a:solidFill>
              </a:rPr>
              <a:t>Angioini e provocando la rivolta denominata dei  «Vespri Siciliani». </a:t>
            </a:r>
            <a:endParaRPr lang="it-IT" dirty="0">
              <a:solidFill>
                <a:schemeClr val="tx2">
                  <a:lumMod val="50000"/>
                </a:schemeClr>
              </a:solidFill>
            </a:endParaRPr>
          </a:p>
          <a:p>
            <a:r>
              <a:rPr lang="it-IT" dirty="0" smtClean="0">
                <a:solidFill>
                  <a:schemeClr val="tx2">
                    <a:lumMod val="50000"/>
                  </a:schemeClr>
                </a:solidFill>
              </a:rPr>
              <a:t> Il </a:t>
            </a:r>
            <a:r>
              <a:rPr lang="it-IT" dirty="0">
                <a:solidFill>
                  <a:schemeClr val="tx2">
                    <a:lumMod val="50000"/>
                  </a:schemeClr>
                </a:solidFill>
              </a:rPr>
              <a:t>campanile della Chiesa minacciava di sgretolarsi, mandando giù </a:t>
            </a:r>
            <a:r>
              <a:rPr lang="it-IT" dirty="0" smtClean="0">
                <a:solidFill>
                  <a:schemeClr val="tx2">
                    <a:lumMod val="50000"/>
                  </a:schemeClr>
                </a:solidFill>
              </a:rPr>
              <a:t>dei calcinacci</a:t>
            </a:r>
            <a:r>
              <a:rPr lang="it-IT" dirty="0">
                <a:solidFill>
                  <a:schemeClr val="tx2">
                    <a:lumMod val="50000"/>
                  </a:schemeClr>
                </a:solidFill>
              </a:rPr>
              <a:t>.</a:t>
            </a:r>
          </a:p>
          <a:p>
            <a:r>
              <a:rPr lang="it-IT" dirty="0" smtClean="0">
                <a:solidFill>
                  <a:schemeClr val="tx2">
                    <a:lumMod val="50000"/>
                  </a:schemeClr>
                </a:solidFill>
              </a:rPr>
              <a:t> L’ing</a:t>
            </a:r>
            <a:r>
              <a:rPr lang="it-IT" dirty="0">
                <a:solidFill>
                  <a:schemeClr val="tx2">
                    <a:lumMod val="50000"/>
                  </a:schemeClr>
                </a:solidFill>
              </a:rPr>
              <a:t>. Mario Cerrone si è subito precipitato sul posto, portando con se It9wat, affinché lo tenesse costantemente in contatto radio con il centro operativo del </a:t>
            </a:r>
            <a:r>
              <a:rPr lang="it-IT" dirty="0" smtClean="0">
                <a:solidFill>
                  <a:schemeClr val="tx2">
                    <a:lumMod val="50000"/>
                  </a:schemeClr>
                </a:solidFill>
              </a:rPr>
              <a:t>Dipartimento </a:t>
            </a:r>
            <a:r>
              <a:rPr lang="it-IT" dirty="0">
                <a:solidFill>
                  <a:schemeClr val="tx2">
                    <a:lumMod val="50000"/>
                  </a:schemeClr>
                </a:solidFill>
              </a:rPr>
              <a:t>della protezione civile del Comune di Palermo, all’epoca all’interno della “Favorita”,  fin </a:t>
            </a:r>
            <a:r>
              <a:rPr lang="it-IT" dirty="0" smtClean="0">
                <a:solidFill>
                  <a:schemeClr val="tx2">
                    <a:lumMod val="50000"/>
                  </a:schemeClr>
                </a:solidFill>
              </a:rPr>
              <a:t>quando </a:t>
            </a:r>
          </a:p>
          <a:p>
            <a:r>
              <a:rPr lang="it-IT" dirty="0" smtClean="0">
                <a:solidFill>
                  <a:schemeClr val="tx2">
                    <a:lumMod val="50000"/>
                  </a:schemeClr>
                </a:solidFill>
              </a:rPr>
              <a:t>con l</a:t>
            </a:r>
            <a:r>
              <a:rPr lang="it-IT" dirty="0">
                <a:solidFill>
                  <a:schemeClr val="tx2">
                    <a:lumMod val="50000"/>
                  </a:schemeClr>
                </a:solidFill>
              </a:rPr>
              <a:t>’ intervento dei Vigili del Fuoco il pericolo fu </a:t>
            </a:r>
            <a:r>
              <a:rPr lang="it-IT" dirty="0" smtClean="0">
                <a:solidFill>
                  <a:schemeClr val="tx2">
                    <a:lumMod val="50000"/>
                  </a:schemeClr>
                </a:solidFill>
              </a:rPr>
              <a:t>rimosso. </a:t>
            </a:r>
          </a:p>
          <a:p>
            <a:r>
              <a:rPr lang="it-IT" dirty="0" smtClean="0">
                <a:solidFill>
                  <a:schemeClr val="tx2">
                    <a:lumMod val="50000"/>
                  </a:schemeClr>
                </a:solidFill>
              </a:rPr>
              <a:t>Bella, imprevista ed </a:t>
            </a:r>
            <a:r>
              <a:rPr lang="it-IT" dirty="0">
                <a:solidFill>
                  <a:schemeClr val="tx2">
                    <a:lumMod val="50000"/>
                  </a:schemeClr>
                </a:solidFill>
              </a:rPr>
              <a:t>insolita esperienza!</a:t>
            </a:r>
          </a:p>
        </p:txBody>
      </p:sp>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71661">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a:blip r:embed="rId2" cstate="print">
            <a:extLst>
              <a:ext uri="{28A0092B-C50C-407E-A947-70E740481C1C}">
                <a14:useLocalDpi xmlns:a14="http://schemas.microsoft.com/office/drawing/2010/main" val="0"/>
              </a:ext>
            </a:extLst>
          </a:blip>
          <a:stretch>
            <a:fillRect/>
          </a:stretch>
        </p:blipFill>
        <p:spPr>
          <a:xfrm>
            <a:off x="7345213" y="2533999"/>
            <a:ext cx="3384376" cy="4608512"/>
          </a:xfrm>
          <a:prstGeom prst="rect">
            <a:avLst/>
          </a:prstGeom>
        </p:spPr>
      </p:pic>
      <p:sp>
        <p:nvSpPr>
          <p:cNvPr id="2" name="CasellaDiTesto 1"/>
          <p:cNvSpPr txBox="1"/>
          <p:nvPr/>
        </p:nvSpPr>
        <p:spPr>
          <a:xfrm>
            <a:off x="216421" y="648444"/>
            <a:ext cx="11017224" cy="769441"/>
          </a:xfrm>
          <a:prstGeom prst="rect">
            <a:avLst/>
          </a:prstGeom>
          <a:noFill/>
        </p:spPr>
        <p:txBody>
          <a:bodyPr wrap="square" rtlCol="0">
            <a:spAutoFit/>
          </a:bodyPr>
          <a:lstStyle/>
          <a:p>
            <a:pPr algn="ctr"/>
            <a:r>
              <a:rPr lang="it-IT" dirty="0" smtClean="0">
                <a:solidFill>
                  <a:schemeClr val="tx2">
                    <a:lumMod val="50000"/>
                  </a:schemeClr>
                </a:solidFill>
              </a:rPr>
              <a:t>Il resto della gara si svolse regolarmente, lasciando in ciascuno dei partecipanti di fede eraniana un ricordo indelebile per la singolarità della manifestazione sportiva.</a:t>
            </a:r>
            <a:endParaRPr lang="it-IT" dirty="0">
              <a:solidFill>
                <a:schemeClr val="tx2">
                  <a:lumMod val="50000"/>
                </a:schemeClr>
              </a:solidFill>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089" y="3240732"/>
            <a:ext cx="5760640" cy="2762227"/>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31229">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4413" y="720452"/>
            <a:ext cx="11017224" cy="2462213"/>
          </a:xfrm>
          <a:prstGeom prst="rect">
            <a:avLst/>
          </a:prstGeom>
        </p:spPr>
        <p:txBody>
          <a:bodyPr wrap="square">
            <a:spAutoFit/>
          </a:bodyPr>
          <a:lstStyle/>
          <a:p>
            <a:r>
              <a:rPr lang="it-IT" dirty="0" smtClean="0"/>
              <a:t>  </a:t>
            </a:r>
            <a:r>
              <a:rPr lang="it-IT" dirty="0" smtClean="0">
                <a:solidFill>
                  <a:schemeClr val="tx2">
                    <a:lumMod val="50000"/>
                  </a:schemeClr>
                </a:solidFill>
              </a:rPr>
              <a:t>Anche </a:t>
            </a:r>
            <a:r>
              <a:rPr lang="it-IT" dirty="0">
                <a:solidFill>
                  <a:schemeClr val="tx2">
                    <a:lumMod val="50000"/>
                  </a:schemeClr>
                </a:solidFill>
              </a:rPr>
              <a:t>con l’ Amministrazione Provinciale di Palermo collaboravamo ad esercitazioni di Protezione </a:t>
            </a:r>
            <a:r>
              <a:rPr lang="it-IT" dirty="0" smtClean="0">
                <a:solidFill>
                  <a:schemeClr val="tx2">
                    <a:lumMod val="50000"/>
                  </a:schemeClr>
                </a:solidFill>
              </a:rPr>
              <a:t>Civile</a:t>
            </a:r>
            <a:r>
              <a:rPr lang="it-IT" dirty="0">
                <a:solidFill>
                  <a:schemeClr val="tx2">
                    <a:lumMod val="50000"/>
                  </a:schemeClr>
                </a:solidFill>
              </a:rPr>
              <a:t>, come quella del  </a:t>
            </a:r>
            <a:r>
              <a:rPr lang="it-IT" b="1" i="1" dirty="0">
                <a:solidFill>
                  <a:schemeClr val="tx2">
                    <a:lumMod val="50000"/>
                  </a:schemeClr>
                </a:solidFill>
              </a:rPr>
              <a:t>15 marzo 2002</a:t>
            </a:r>
            <a:r>
              <a:rPr lang="it-IT" dirty="0">
                <a:solidFill>
                  <a:schemeClr val="tx2">
                    <a:lumMod val="50000"/>
                  </a:schemeClr>
                </a:solidFill>
              </a:rPr>
              <a:t>, promossa del Dipartimento Regionale della Protezione Civile, in cui </a:t>
            </a:r>
            <a:r>
              <a:rPr lang="it-IT" b="1" i="1" dirty="0" smtClean="0">
                <a:solidFill>
                  <a:schemeClr val="tx2">
                    <a:lumMod val="50000"/>
                  </a:schemeClr>
                </a:solidFill>
              </a:rPr>
              <a:t>si è </a:t>
            </a:r>
            <a:r>
              <a:rPr lang="it-IT" b="1" i="1" dirty="0">
                <a:solidFill>
                  <a:schemeClr val="tx2">
                    <a:lumMod val="50000"/>
                  </a:schemeClr>
                </a:solidFill>
              </a:rPr>
              <a:t>simulato un </a:t>
            </a:r>
            <a:r>
              <a:rPr lang="it-IT" b="1" i="1" dirty="0" smtClean="0">
                <a:solidFill>
                  <a:schemeClr val="tx2">
                    <a:lumMod val="50000"/>
                  </a:schemeClr>
                </a:solidFill>
              </a:rPr>
              <a:t>terremoto</a:t>
            </a:r>
            <a:r>
              <a:rPr lang="it-IT" dirty="0" smtClean="0">
                <a:solidFill>
                  <a:schemeClr val="tx2">
                    <a:lumMod val="50000"/>
                  </a:schemeClr>
                </a:solidFill>
              </a:rPr>
              <a:t>, </a:t>
            </a:r>
            <a:r>
              <a:rPr lang="it-IT" dirty="0">
                <a:solidFill>
                  <a:schemeClr val="tx2">
                    <a:lumMod val="50000"/>
                  </a:schemeClr>
                </a:solidFill>
              </a:rPr>
              <a:t>che </a:t>
            </a:r>
            <a:r>
              <a:rPr lang="it-IT" dirty="0" smtClean="0">
                <a:solidFill>
                  <a:schemeClr val="tx2">
                    <a:lumMod val="50000"/>
                  </a:schemeClr>
                </a:solidFill>
              </a:rPr>
              <a:t>presumeva il coinvolgimento di alcuni </a:t>
            </a:r>
            <a:r>
              <a:rPr lang="it-IT" dirty="0">
                <a:solidFill>
                  <a:schemeClr val="tx2">
                    <a:lumMod val="50000"/>
                  </a:schemeClr>
                </a:solidFill>
              </a:rPr>
              <a:t>comuni del Palermitano. Il nostro compito fu quello di assicurare le comunicazioni fra i diversi Comuni interessati, ove si erano  all’uopo acquartierati i nostri radioamatori e la sede della Provincia di Palermo. Esercitazione di riconosciuto indiscutibile successo.</a:t>
            </a:r>
          </a:p>
        </p:txBody>
      </p:sp>
      <p:pic>
        <p:nvPicPr>
          <p:cNvPr id="4" name="Immagine 3"/>
          <p:cNvPicPr/>
          <p:nvPr/>
        </p:nvPicPr>
        <p:blipFill>
          <a:blip r:embed="rId2" cstate="print">
            <a:extLst>
              <a:ext uri="{28A0092B-C50C-407E-A947-70E740481C1C}">
                <a14:useLocalDpi xmlns:a14="http://schemas.microsoft.com/office/drawing/2010/main" val="0"/>
              </a:ext>
            </a:extLst>
          </a:blip>
          <a:stretch>
            <a:fillRect/>
          </a:stretch>
        </p:blipFill>
        <p:spPr>
          <a:xfrm>
            <a:off x="4000992" y="2844212"/>
            <a:ext cx="3600400" cy="4680520"/>
          </a:xfrm>
          <a:prstGeom prst="rect">
            <a:avLst/>
          </a:prstGeom>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41179">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4413" y="504428"/>
            <a:ext cx="11233248" cy="3139321"/>
          </a:xfrm>
          <a:prstGeom prst="rect">
            <a:avLst/>
          </a:prstGeom>
        </p:spPr>
        <p:txBody>
          <a:bodyPr wrap="square">
            <a:spAutoFit/>
          </a:bodyPr>
          <a:lstStyle/>
          <a:p>
            <a:r>
              <a:rPr lang="it-IT" dirty="0" smtClean="0"/>
              <a:t>  	</a:t>
            </a:r>
            <a:r>
              <a:rPr lang="it-IT" dirty="0" smtClean="0">
                <a:solidFill>
                  <a:schemeClr val="tx2">
                    <a:lumMod val="50000"/>
                  </a:schemeClr>
                </a:solidFill>
              </a:rPr>
              <a:t>Fra </a:t>
            </a:r>
            <a:r>
              <a:rPr lang="it-IT" dirty="0">
                <a:solidFill>
                  <a:schemeClr val="tx2">
                    <a:lumMod val="50000"/>
                  </a:schemeClr>
                </a:solidFill>
              </a:rPr>
              <a:t>le tante attività di collaborazione in </a:t>
            </a:r>
            <a:r>
              <a:rPr lang="it-IT" dirty="0" smtClean="0">
                <a:solidFill>
                  <a:schemeClr val="tx2">
                    <a:lumMod val="50000"/>
                  </a:schemeClr>
                </a:solidFill>
              </a:rPr>
              <a:t>manifestazioni </a:t>
            </a:r>
            <a:r>
              <a:rPr lang="it-IT" dirty="0">
                <a:solidFill>
                  <a:schemeClr val="tx2">
                    <a:lumMod val="50000"/>
                  </a:schemeClr>
                </a:solidFill>
              </a:rPr>
              <a:t>sportive delle prime </a:t>
            </a:r>
            <a:r>
              <a:rPr lang="it-IT" dirty="0" smtClean="0">
                <a:solidFill>
                  <a:schemeClr val="tx2">
                    <a:lumMod val="50000"/>
                  </a:schemeClr>
                </a:solidFill>
              </a:rPr>
              <a:t>ore </a:t>
            </a:r>
            <a:r>
              <a:rPr lang="it-IT" dirty="0">
                <a:solidFill>
                  <a:schemeClr val="tx2">
                    <a:lumMod val="50000"/>
                  </a:schemeClr>
                </a:solidFill>
              </a:rPr>
              <a:t>come non ricordare le </a:t>
            </a:r>
            <a:r>
              <a:rPr lang="it-IT" b="1" i="1" dirty="0">
                <a:solidFill>
                  <a:schemeClr val="tx2">
                    <a:lumMod val="50000"/>
                  </a:schemeClr>
                </a:solidFill>
              </a:rPr>
              <a:t>Maratone di Palermo</a:t>
            </a:r>
            <a:r>
              <a:rPr lang="it-IT" dirty="0">
                <a:solidFill>
                  <a:schemeClr val="tx2">
                    <a:lumMod val="50000"/>
                  </a:schemeClr>
                </a:solidFill>
              </a:rPr>
              <a:t>, il cui compito dei radioamatori Eraniani era quello di collaborare con l’organizzazione delle corse, attraverso la strategica dislocazione degli operatori lungo il percorso di gara, di modo che tutto il tracciato fosse coperto da radiocomunicazioni e, di conseguenza, fosse contestuale e continuamente aggiornato il passaggio e la </a:t>
            </a:r>
            <a:r>
              <a:rPr lang="it-IT" dirty="0" smtClean="0">
                <a:solidFill>
                  <a:schemeClr val="tx2">
                    <a:lumMod val="50000"/>
                  </a:schemeClr>
                </a:solidFill>
              </a:rPr>
              <a:t>progressione </a:t>
            </a:r>
            <a:r>
              <a:rPr lang="it-IT" dirty="0">
                <a:solidFill>
                  <a:schemeClr val="tx2">
                    <a:lumMod val="50000"/>
                  </a:schemeClr>
                </a:solidFill>
              </a:rPr>
              <a:t>degli atleti durante </a:t>
            </a:r>
            <a:r>
              <a:rPr lang="it-IT" dirty="0" smtClean="0">
                <a:solidFill>
                  <a:schemeClr val="tx2">
                    <a:lumMod val="50000"/>
                  </a:schemeClr>
                </a:solidFill>
              </a:rPr>
              <a:t>il percorso di gara. </a:t>
            </a:r>
            <a:r>
              <a:rPr lang="it-IT" dirty="0">
                <a:solidFill>
                  <a:schemeClr val="tx2">
                    <a:lumMod val="50000"/>
                  </a:schemeClr>
                </a:solidFill>
              </a:rPr>
              <a:t>Ciò avveniva attraverso i comunicati dei radiocronisti </a:t>
            </a:r>
            <a:r>
              <a:rPr lang="it-IT" dirty="0" smtClean="0">
                <a:solidFill>
                  <a:schemeClr val="tx2">
                    <a:lumMod val="50000"/>
                  </a:schemeClr>
                </a:solidFill>
              </a:rPr>
              <a:t>Rai, </a:t>
            </a:r>
            <a:r>
              <a:rPr lang="it-IT" dirty="0">
                <a:solidFill>
                  <a:schemeClr val="tx2">
                    <a:lumMod val="50000"/>
                  </a:schemeClr>
                </a:solidFill>
              </a:rPr>
              <a:t>che trasmettevano in </a:t>
            </a:r>
            <a:r>
              <a:rPr lang="it-IT" dirty="0" smtClean="0">
                <a:solidFill>
                  <a:schemeClr val="tx2">
                    <a:lumMod val="50000"/>
                  </a:schemeClr>
                </a:solidFill>
              </a:rPr>
              <a:t>diretta, utilizzando esclusivamente i continui </a:t>
            </a:r>
            <a:r>
              <a:rPr lang="it-IT" dirty="0">
                <a:solidFill>
                  <a:schemeClr val="tx2">
                    <a:lumMod val="50000"/>
                  </a:schemeClr>
                </a:solidFill>
              </a:rPr>
              <a:t>aggiornamenti che noi </a:t>
            </a:r>
            <a:r>
              <a:rPr lang="it-IT" dirty="0" smtClean="0">
                <a:solidFill>
                  <a:schemeClr val="tx2">
                    <a:lumMod val="50000"/>
                  </a:schemeClr>
                </a:solidFill>
              </a:rPr>
              <a:t>proponevamo </a:t>
            </a:r>
            <a:r>
              <a:rPr lang="it-IT" dirty="0">
                <a:solidFill>
                  <a:schemeClr val="tx2">
                    <a:lumMod val="50000"/>
                  </a:schemeClr>
                </a:solidFill>
              </a:rPr>
              <a:t>dalle varie postazioni. </a:t>
            </a:r>
            <a:r>
              <a:rPr lang="it-IT" dirty="0" smtClean="0">
                <a:solidFill>
                  <a:schemeClr val="tx2">
                    <a:lumMod val="50000"/>
                  </a:schemeClr>
                </a:solidFill>
              </a:rPr>
              <a:t>    	</a:t>
            </a:r>
          </a:p>
          <a:p>
            <a:r>
              <a:rPr lang="it-IT" dirty="0">
                <a:solidFill>
                  <a:schemeClr val="tx2">
                    <a:lumMod val="50000"/>
                  </a:schemeClr>
                </a:solidFill>
              </a:rPr>
              <a:t>	</a:t>
            </a:r>
            <a:r>
              <a:rPr lang="it-IT" dirty="0" smtClean="0">
                <a:solidFill>
                  <a:schemeClr val="tx2">
                    <a:lumMod val="50000"/>
                  </a:schemeClr>
                </a:solidFill>
              </a:rPr>
              <a:t>Servizio </a:t>
            </a:r>
            <a:r>
              <a:rPr lang="it-IT" dirty="0">
                <a:solidFill>
                  <a:schemeClr val="tx2">
                    <a:lumMod val="50000"/>
                  </a:schemeClr>
                </a:solidFill>
              </a:rPr>
              <a:t>davvero  soddisfacente e di </a:t>
            </a:r>
            <a:r>
              <a:rPr lang="it-IT" dirty="0" smtClean="0">
                <a:solidFill>
                  <a:schemeClr val="tx2">
                    <a:lumMod val="50000"/>
                  </a:schemeClr>
                </a:solidFill>
              </a:rPr>
              <a:t>rilievo!</a:t>
            </a:r>
            <a:endParaRPr lang="it-IT" dirty="0">
              <a:solidFill>
                <a:schemeClr val="tx2">
                  <a:lumMod val="50000"/>
                </a:schemeClr>
              </a:solidFill>
            </a:endParaRPr>
          </a:p>
        </p:txBody>
      </p:sp>
      <p:pic>
        <p:nvPicPr>
          <p:cNvPr id="4" name="Immagine 3"/>
          <p:cNvPicPr/>
          <p:nvPr/>
        </p:nvPicPr>
        <p:blipFill>
          <a:blip r:embed="rId2" cstate="print">
            <a:extLst>
              <a:ext uri="{28A0092B-C50C-407E-A947-70E740481C1C}">
                <a14:useLocalDpi xmlns:a14="http://schemas.microsoft.com/office/drawing/2010/main" val="0"/>
              </a:ext>
            </a:extLst>
          </a:blip>
          <a:stretch>
            <a:fillRect/>
          </a:stretch>
        </p:blipFill>
        <p:spPr>
          <a:xfrm>
            <a:off x="1584573" y="3816795"/>
            <a:ext cx="2736304" cy="3672407"/>
          </a:xfrm>
          <a:prstGeom prst="rect">
            <a:avLst/>
          </a:prstGeom>
        </p:spPr>
      </p:pic>
      <p:pic>
        <p:nvPicPr>
          <p:cNvPr id="5" name="Immagine 4"/>
          <p:cNvPicPr/>
          <p:nvPr/>
        </p:nvPicPr>
        <p:blipFill>
          <a:blip r:embed="rId3" cstate="print">
            <a:extLst>
              <a:ext uri="{28A0092B-C50C-407E-A947-70E740481C1C}">
                <a14:useLocalDpi xmlns:a14="http://schemas.microsoft.com/office/drawing/2010/main" val="0"/>
              </a:ext>
            </a:extLst>
          </a:blip>
          <a:stretch>
            <a:fillRect/>
          </a:stretch>
        </p:blipFill>
        <p:spPr>
          <a:xfrm>
            <a:off x="4320877" y="3816796"/>
            <a:ext cx="5616624" cy="3672407"/>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51004">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4413" y="936476"/>
            <a:ext cx="10945216" cy="707886"/>
          </a:xfrm>
          <a:prstGeom prst="rect">
            <a:avLst/>
          </a:prstGeom>
        </p:spPr>
        <p:txBody>
          <a:bodyPr wrap="square">
            <a:spAutoFit/>
          </a:bodyPr>
          <a:lstStyle/>
          <a:p>
            <a:pPr lvl="0" defTabSz="914400" eaLnBrk="0" fontAlgn="base" hangingPunct="0">
              <a:spcBef>
                <a:spcPct val="0"/>
              </a:spcBef>
              <a:spcAft>
                <a:spcPct val="0"/>
              </a:spcAft>
            </a:pPr>
            <a:r>
              <a:rPr lang="it-IT" altLang="it-IT" sz="2000" dirty="0">
                <a:solidFill>
                  <a:schemeClr val="tx2">
                    <a:lumMod val="50000"/>
                  </a:schemeClr>
                </a:solidFill>
                <a:latin typeface="Calibri" pitchFamily="34" charset="0"/>
                <a:ea typeface="Calibri" pitchFamily="34" charset="0"/>
                <a:cs typeface="Times New Roman" pitchFamily="18" charset="0"/>
              </a:rPr>
              <a:t>Ed ecco la </a:t>
            </a:r>
            <a:r>
              <a:rPr lang="it-IT" altLang="it-IT" sz="2000" b="1" i="1" dirty="0">
                <a:solidFill>
                  <a:schemeClr val="tx2">
                    <a:lumMod val="50000"/>
                  </a:schemeClr>
                </a:solidFill>
                <a:latin typeface="Calibri" pitchFamily="34" charset="0"/>
                <a:ea typeface="Calibri" pitchFamily="34" charset="0"/>
                <a:cs typeface="Times New Roman" pitchFamily="18" charset="0"/>
              </a:rPr>
              <a:t>distribuzione degli incarichi istituzionali </a:t>
            </a:r>
            <a:r>
              <a:rPr lang="it-IT" altLang="it-IT" sz="2000" dirty="0">
                <a:solidFill>
                  <a:schemeClr val="tx2">
                    <a:lumMod val="50000"/>
                  </a:schemeClr>
                </a:solidFill>
                <a:latin typeface="Calibri" pitchFamily="34" charset="0"/>
                <a:ea typeface="Calibri" pitchFamily="34" charset="0"/>
                <a:cs typeface="Times New Roman" pitchFamily="18" charset="0"/>
              </a:rPr>
              <a:t>ed i rispettivi nominativi di stazione, fin dove la memoria ci consente di </a:t>
            </a:r>
            <a:r>
              <a:rPr lang="it-IT" altLang="it-IT" sz="2000" dirty="0" smtClean="0">
                <a:solidFill>
                  <a:schemeClr val="tx2">
                    <a:lumMod val="50000"/>
                  </a:schemeClr>
                </a:solidFill>
                <a:latin typeface="Calibri" pitchFamily="34" charset="0"/>
                <a:ea typeface="Calibri" pitchFamily="34" charset="0"/>
                <a:cs typeface="Times New Roman" pitchFamily="18" charset="0"/>
              </a:rPr>
              <a:t>ricordare, ed il primo ed originale emblema adottato:</a:t>
            </a:r>
            <a:endParaRPr lang="it-IT" altLang="it-IT" sz="2000" dirty="0">
              <a:solidFill>
                <a:schemeClr val="tx2">
                  <a:lumMod val="50000"/>
                </a:schemeClr>
              </a:solidFill>
              <a:latin typeface="Arial" pitchFamily="34" charset="0"/>
              <a:cs typeface="Arial" pitchFamily="34" charset="0"/>
            </a:endParaRPr>
          </a:p>
        </p:txBody>
      </p:sp>
      <p:pic>
        <p:nvPicPr>
          <p:cNvPr id="7" name="Immagine 6"/>
          <p:cNvPicPr/>
          <p:nvPr/>
        </p:nvPicPr>
        <p:blipFill>
          <a:blip r:embed="rId2">
            <a:extLst>
              <a:ext uri="{28A0092B-C50C-407E-A947-70E740481C1C}">
                <a14:useLocalDpi xmlns:a14="http://schemas.microsoft.com/office/drawing/2010/main" val="0"/>
              </a:ext>
            </a:extLst>
          </a:blip>
          <a:stretch>
            <a:fillRect/>
          </a:stretch>
        </p:blipFill>
        <p:spPr>
          <a:xfrm>
            <a:off x="648469" y="1765019"/>
            <a:ext cx="5687466" cy="4608512"/>
          </a:xfrm>
          <a:prstGeom prst="rect">
            <a:avLst/>
          </a:prstGeom>
        </p:spPr>
      </p:pic>
      <p:pic>
        <p:nvPicPr>
          <p:cNvPr id="5" name="Immagine 4"/>
          <p:cNvPicPr/>
          <p:nvPr/>
        </p:nvPicPr>
        <p:blipFill>
          <a:blip r:embed="rId3" cstate="print">
            <a:extLst>
              <a:ext uri="{28A0092B-C50C-407E-A947-70E740481C1C}">
                <a14:useLocalDpi xmlns:a14="http://schemas.microsoft.com/office/drawing/2010/main" val="0"/>
              </a:ext>
            </a:extLst>
          </a:blip>
          <a:stretch>
            <a:fillRect/>
          </a:stretch>
        </p:blipFill>
        <p:spPr>
          <a:xfrm>
            <a:off x="7417221" y="1765019"/>
            <a:ext cx="2448272" cy="4608511"/>
          </a:xfrm>
          <a:prstGeom prst="rect">
            <a:avLst/>
          </a:prstGeom>
        </p:spPr>
      </p:pic>
      <p:sp>
        <p:nvSpPr>
          <p:cNvPr id="8" name="CasellaDiTesto 7"/>
          <p:cNvSpPr txBox="1"/>
          <p:nvPr/>
        </p:nvSpPr>
        <p:spPr>
          <a:xfrm>
            <a:off x="11089281"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45546">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02575" y="1516169"/>
            <a:ext cx="11089232" cy="769441"/>
          </a:xfrm>
          <a:prstGeom prst="rect">
            <a:avLst/>
          </a:prstGeom>
        </p:spPr>
        <p:txBody>
          <a:bodyPr wrap="square">
            <a:spAutoFit/>
          </a:bodyPr>
          <a:lstStyle/>
          <a:p>
            <a:r>
              <a:rPr lang="it-IT" dirty="0" smtClean="0"/>
              <a:t>  </a:t>
            </a:r>
            <a:r>
              <a:rPr lang="it-IT" dirty="0" smtClean="0">
                <a:solidFill>
                  <a:schemeClr val="tx2">
                    <a:lumMod val="50000"/>
                  </a:schemeClr>
                </a:solidFill>
              </a:rPr>
              <a:t>A </a:t>
            </a:r>
            <a:r>
              <a:rPr lang="it-IT" dirty="0">
                <a:solidFill>
                  <a:schemeClr val="tx2">
                    <a:lumMod val="50000"/>
                  </a:schemeClr>
                </a:solidFill>
              </a:rPr>
              <a:t>questa hanno fatto seguito altre maratone, come quella del 20 novembre  </a:t>
            </a:r>
            <a:r>
              <a:rPr lang="it-IT" dirty="0" smtClean="0">
                <a:solidFill>
                  <a:schemeClr val="tx2">
                    <a:lumMod val="50000"/>
                  </a:schemeClr>
                </a:solidFill>
              </a:rPr>
              <a:t>2006 con analoghi appaganti risultati.</a:t>
            </a:r>
            <a:endParaRPr lang="it-IT" dirty="0">
              <a:solidFill>
                <a:schemeClr val="tx2">
                  <a:lumMod val="50000"/>
                </a:schemeClr>
              </a:solidFill>
            </a:endParaRPr>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288421" y="2880692"/>
            <a:ext cx="10657184" cy="3096344"/>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51812">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88429" y="648444"/>
            <a:ext cx="11017224" cy="1785104"/>
          </a:xfrm>
          <a:prstGeom prst="rect">
            <a:avLst/>
          </a:prstGeom>
        </p:spPr>
        <p:txBody>
          <a:bodyPr wrap="square">
            <a:spAutoFit/>
          </a:bodyPr>
          <a:lstStyle/>
          <a:p>
            <a:r>
              <a:rPr lang="it-IT" dirty="0" smtClean="0"/>
              <a:t>  </a:t>
            </a:r>
            <a:r>
              <a:rPr lang="it-IT" dirty="0" smtClean="0">
                <a:solidFill>
                  <a:schemeClr val="tx2">
                    <a:lumMod val="50000"/>
                  </a:schemeClr>
                </a:solidFill>
              </a:rPr>
              <a:t>Sotto </a:t>
            </a:r>
            <a:r>
              <a:rPr lang="it-IT" dirty="0">
                <a:solidFill>
                  <a:schemeClr val="tx2">
                    <a:lumMod val="50000"/>
                  </a:schemeClr>
                </a:solidFill>
              </a:rPr>
              <a:t>la gestione Mondelliana, poi, si è intensificata  la collaborazione col Comune di Palermo circa l’assistenza radio in occasione dei grandi eventi della città, come il </a:t>
            </a:r>
            <a:r>
              <a:rPr lang="it-IT" b="1" i="1" dirty="0">
                <a:solidFill>
                  <a:schemeClr val="tx2">
                    <a:lumMod val="50000"/>
                  </a:schemeClr>
                </a:solidFill>
              </a:rPr>
              <a:t>Festino di S. Rosalia</a:t>
            </a:r>
            <a:r>
              <a:rPr lang="it-IT" b="1" dirty="0">
                <a:solidFill>
                  <a:schemeClr val="tx2">
                    <a:lumMod val="50000"/>
                  </a:schemeClr>
                </a:solidFill>
              </a:rPr>
              <a:t> </a:t>
            </a:r>
            <a:r>
              <a:rPr lang="it-IT" dirty="0">
                <a:solidFill>
                  <a:schemeClr val="tx2">
                    <a:lumMod val="50000"/>
                  </a:schemeClr>
                </a:solidFill>
              </a:rPr>
              <a:t>a data fissa di ogni anno, il 14  luglio,  e l</a:t>
            </a:r>
            <a:r>
              <a:rPr lang="it-IT" dirty="0" smtClean="0">
                <a:solidFill>
                  <a:schemeClr val="tx2">
                    <a:lumMod val="50000"/>
                  </a:schemeClr>
                </a:solidFill>
              </a:rPr>
              <a:t>’ «</a:t>
            </a:r>
            <a:r>
              <a:rPr lang="it-IT" b="1" i="1" dirty="0" smtClean="0">
                <a:solidFill>
                  <a:schemeClr val="tx2">
                    <a:lumMod val="50000"/>
                  </a:schemeClr>
                </a:solidFill>
              </a:rPr>
              <a:t>Acchianata» </a:t>
            </a:r>
            <a:r>
              <a:rPr lang="it-IT" b="1" i="1" dirty="0">
                <a:solidFill>
                  <a:schemeClr val="tx2">
                    <a:lumMod val="50000"/>
                  </a:schemeClr>
                </a:solidFill>
              </a:rPr>
              <a:t>sul Monte Pellegrino</a:t>
            </a:r>
            <a:r>
              <a:rPr lang="it-IT" dirty="0">
                <a:solidFill>
                  <a:schemeClr val="tx2">
                    <a:lumMod val="50000"/>
                  </a:schemeClr>
                </a:solidFill>
              </a:rPr>
              <a:t>, ove i Palermitani sono soliti recarsi per </a:t>
            </a:r>
            <a:r>
              <a:rPr lang="it-IT" dirty="0" smtClean="0">
                <a:solidFill>
                  <a:schemeClr val="tx2">
                    <a:lumMod val="50000"/>
                  </a:schemeClr>
                </a:solidFill>
              </a:rPr>
              <a:t>rendere devoto omaggio alla </a:t>
            </a:r>
            <a:r>
              <a:rPr lang="it-IT" dirty="0">
                <a:solidFill>
                  <a:schemeClr val="tx2">
                    <a:lumMod val="50000"/>
                  </a:schemeClr>
                </a:solidFill>
              </a:rPr>
              <a:t>loro Santa Protettrice il 4 settembre .</a:t>
            </a:r>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1692585" y="2520652"/>
            <a:ext cx="8208912" cy="4968552"/>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41071">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a:blip r:embed="rId2" cstate="print">
            <a:extLst>
              <a:ext uri="{28A0092B-C50C-407E-A947-70E740481C1C}">
                <a14:useLocalDpi xmlns:a14="http://schemas.microsoft.com/office/drawing/2010/main" val="0"/>
              </a:ext>
            </a:extLst>
          </a:blip>
          <a:stretch>
            <a:fillRect/>
          </a:stretch>
        </p:blipFill>
        <p:spPr>
          <a:xfrm>
            <a:off x="1440557" y="1152500"/>
            <a:ext cx="4104456" cy="5112568"/>
          </a:xfrm>
          <a:prstGeom prst="rect">
            <a:avLst/>
          </a:prstGeom>
        </p:spPr>
      </p:pic>
      <p:pic>
        <p:nvPicPr>
          <p:cNvPr id="6" name="Immagine 5"/>
          <p:cNvPicPr/>
          <p:nvPr/>
        </p:nvPicPr>
        <p:blipFill>
          <a:blip r:embed="rId3" cstate="print">
            <a:extLst>
              <a:ext uri="{28A0092B-C50C-407E-A947-70E740481C1C}">
                <a14:useLocalDpi xmlns:a14="http://schemas.microsoft.com/office/drawing/2010/main" val="0"/>
              </a:ext>
            </a:extLst>
          </a:blip>
          <a:stretch>
            <a:fillRect/>
          </a:stretch>
        </p:blipFill>
        <p:spPr>
          <a:xfrm>
            <a:off x="6780015" y="1296517"/>
            <a:ext cx="3661542" cy="4968552"/>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71334">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60437" y="805721"/>
            <a:ext cx="10585176" cy="2462213"/>
          </a:xfrm>
          <a:prstGeom prst="rect">
            <a:avLst/>
          </a:prstGeom>
        </p:spPr>
        <p:txBody>
          <a:bodyPr wrap="square">
            <a:spAutoFit/>
          </a:bodyPr>
          <a:lstStyle/>
          <a:p>
            <a:r>
              <a:rPr lang="it-IT" dirty="0" smtClean="0"/>
              <a:t>  </a:t>
            </a:r>
            <a:r>
              <a:rPr lang="it-IT" dirty="0" smtClean="0">
                <a:solidFill>
                  <a:schemeClr val="tx2">
                    <a:lumMod val="50000"/>
                  </a:schemeClr>
                </a:solidFill>
              </a:rPr>
              <a:t>La </a:t>
            </a:r>
            <a:r>
              <a:rPr lang="it-IT" dirty="0">
                <a:solidFill>
                  <a:schemeClr val="tx2">
                    <a:lumMod val="50000"/>
                  </a:schemeClr>
                </a:solidFill>
              </a:rPr>
              <a:t>gestione di </a:t>
            </a:r>
            <a:r>
              <a:rPr lang="it-IT" dirty="0" smtClean="0">
                <a:solidFill>
                  <a:schemeClr val="tx2">
                    <a:lumMod val="50000"/>
                  </a:schemeClr>
                </a:solidFill>
              </a:rPr>
              <a:t>Armando Mondello </a:t>
            </a:r>
            <a:r>
              <a:rPr lang="it-IT" dirty="0">
                <a:solidFill>
                  <a:schemeClr val="tx2">
                    <a:lumMod val="50000"/>
                  </a:schemeClr>
                </a:solidFill>
              </a:rPr>
              <a:t>fu caratterizzata </a:t>
            </a:r>
            <a:r>
              <a:rPr lang="it-IT" dirty="0" smtClean="0">
                <a:solidFill>
                  <a:schemeClr val="tx2">
                    <a:lumMod val="50000"/>
                  </a:schemeClr>
                </a:solidFill>
              </a:rPr>
              <a:t>ancora da </a:t>
            </a:r>
            <a:r>
              <a:rPr lang="it-IT" dirty="0">
                <a:solidFill>
                  <a:schemeClr val="tx2">
                    <a:lumMod val="50000"/>
                  </a:schemeClr>
                </a:solidFill>
              </a:rPr>
              <a:t>una nuova importante iniziativa, quella di avere istituzionalizzato un altro memorabile evento, quello del </a:t>
            </a:r>
            <a:r>
              <a:rPr lang="it-IT" b="1" i="1" dirty="0">
                <a:solidFill>
                  <a:schemeClr val="tx2">
                    <a:lumMod val="50000"/>
                  </a:schemeClr>
                </a:solidFill>
              </a:rPr>
              <a:t>Kolbe Day</a:t>
            </a:r>
            <a:r>
              <a:rPr lang="it-IT" dirty="0">
                <a:solidFill>
                  <a:schemeClr val="tx2">
                    <a:lumMod val="50000"/>
                  </a:schemeClr>
                </a:solidFill>
              </a:rPr>
              <a:t>, per ricordare un grande radioamatore del passato  </a:t>
            </a:r>
            <a:r>
              <a:rPr lang="it-IT" b="1" i="1" dirty="0">
                <a:solidFill>
                  <a:schemeClr val="tx2">
                    <a:lumMod val="50000"/>
                  </a:schemeClr>
                </a:solidFill>
              </a:rPr>
              <a:t>Padre Massimiliano Kolbe</a:t>
            </a:r>
            <a:r>
              <a:rPr lang="it-IT" dirty="0">
                <a:solidFill>
                  <a:schemeClr val="tx2">
                    <a:lumMod val="50000"/>
                  </a:schemeClr>
                </a:solidFill>
              </a:rPr>
              <a:t>, appunto, soppresso nel campo di </a:t>
            </a:r>
            <a:r>
              <a:rPr lang="it-IT" dirty="0">
                <a:solidFill>
                  <a:schemeClr val="tx2">
                    <a:lumMod val="50000"/>
                  </a:schemeClr>
                </a:solidFill>
                <a:hlinkClick r:id="rId2"/>
              </a:rPr>
              <a:t> </a:t>
            </a:r>
            <a:r>
              <a:rPr lang="it-IT" dirty="0" smtClean="0">
                <a:solidFill>
                  <a:schemeClr val="tx2">
                    <a:lumMod val="50000"/>
                  </a:schemeClr>
                </a:solidFill>
              </a:rPr>
              <a:t>concentramento di Auschwitz, sostituitosi </a:t>
            </a:r>
            <a:r>
              <a:rPr lang="it-IT" dirty="0">
                <a:solidFill>
                  <a:schemeClr val="tx2">
                    <a:lumMod val="50000"/>
                  </a:schemeClr>
                </a:solidFill>
              </a:rPr>
              <a:t>volontariamente </a:t>
            </a:r>
            <a:r>
              <a:rPr lang="it-IT" dirty="0" smtClean="0">
                <a:solidFill>
                  <a:schemeClr val="tx2">
                    <a:lumMod val="50000"/>
                  </a:schemeClr>
                </a:solidFill>
              </a:rPr>
              <a:t>ad </a:t>
            </a:r>
            <a:r>
              <a:rPr lang="it-IT" dirty="0">
                <a:solidFill>
                  <a:schemeClr val="tx2">
                    <a:lumMod val="50000"/>
                  </a:schemeClr>
                </a:solidFill>
              </a:rPr>
              <a:t>un padre di famiglia condannato a morte e, ormai Santo, coralmente prescelto quale </a:t>
            </a:r>
            <a:r>
              <a:rPr lang="it-IT" b="1" i="1" dirty="0">
                <a:solidFill>
                  <a:schemeClr val="tx2">
                    <a:lumMod val="50000"/>
                  </a:schemeClr>
                </a:solidFill>
              </a:rPr>
              <a:t>patrono dei </a:t>
            </a:r>
            <a:r>
              <a:rPr lang="it-IT" b="1" i="1" dirty="0" smtClean="0">
                <a:solidFill>
                  <a:schemeClr val="tx2">
                    <a:lumMod val="50000"/>
                  </a:schemeClr>
                </a:solidFill>
              </a:rPr>
              <a:t>radioamatori, </a:t>
            </a:r>
            <a:r>
              <a:rPr lang="it-IT" dirty="0" smtClean="0">
                <a:solidFill>
                  <a:schemeClr val="tx2">
                    <a:lumMod val="50000"/>
                  </a:schemeClr>
                </a:solidFill>
              </a:rPr>
              <a:t>a seguito della sua santificazione ad opera di Papa Giovanni Paolo II.</a:t>
            </a:r>
            <a:endParaRPr lang="it-IT" dirty="0">
              <a:solidFill>
                <a:schemeClr val="tx2">
                  <a:lumMod val="50000"/>
                </a:schemeClr>
              </a:solidFill>
            </a:endParaRPr>
          </a:p>
        </p:txBody>
      </p:sp>
      <p:sp>
        <p:nvSpPr>
          <p:cNvPr id="6" name="Rettangolo 5"/>
          <p:cNvSpPr/>
          <p:nvPr/>
        </p:nvSpPr>
        <p:spPr>
          <a:xfrm>
            <a:off x="347605" y="3409295"/>
            <a:ext cx="8280326" cy="769441"/>
          </a:xfrm>
          <a:prstGeom prst="rect">
            <a:avLst/>
          </a:prstGeom>
        </p:spPr>
        <p:txBody>
          <a:bodyPr wrap="square">
            <a:spAutoFit/>
          </a:bodyPr>
          <a:lstStyle/>
          <a:p>
            <a:r>
              <a:rPr lang="it-IT" dirty="0">
                <a:solidFill>
                  <a:schemeClr val="tx2">
                    <a:lumMod val="50000"/>
                  </a:schemeClr>
                </a:solidFill>
              </a:rPr>
              <a:t> </a:t>
            </a:r>
            <a:r>
              <a:rPr lang="it-IT" b="1" dirty="0">
                <a:solidFill>
                  <a:schemeClr val="tx2">
                    <a:lumMod val="50000"/>
                  </a:schemeClr>
                </a:solidFill>
              </a:rPr>
              <a:t>Il primo Kolbe Day è del 17 settembre 2006</a:t>
            </a:r>
            <a:r>
              <a:rPr lang="it-IT" dirty="0">
                <a:solidFill>
                  <a:schemeClr val="tx2">
                    <a:lumMod val="50000"/>
                  </a:schemeClr>
                </a:solidFill>
              </a:rPr>
              <a:t>.</a:t>
            </a:r>
          </a:p>
          <a:p>
            <a:r>
              <a:rPr lang="it-IT" dirty="0"/>
              <a:t> </a:t>
            </a:r>
          </a:p>
        </p:txBody>
      </p:sp>
      <p:sp>
        <p:nvSpPr>
          <p:cNvPr id="7" name="Rettangolo 6"/>
          <p:cNvSpPr/>
          <p:nvPr/>
        </p:nvSpPr>
        <p:spPr>
          <a:xfrm>
            <a:off x="381919" y="4032820"/>
            <a:ext cx="10801200" cy="2462213"/>
          </a:xfrm>
          <a:prstGeom prst="rect">
            <a:avLst/>
          </a:prstGeom>
        </p:spPr>
        <p:txBody>
          <a:bodyPr wrap="square">
            <a:spAutoFit/>
          </a:bodyPr>
          <a:lstStyle/>
          <a:p>
            <a:r>
              <a:rPr lang="it-IT" dirty="0" smtClean="0"/>
              <a:t>  </a:t>
            </a:r>
            <a:r>
              <a:rPr lang="it-IT" dirty="0" smtClean="0">
                <a:solidFill>
                  <a:schemeClr val="tx2">
                    <a:lumMod val="50000"/>
                  </a:schemeClr>
                </a:solidFill>
              </a:rPr>
              <a:t>E</a:t>
            </a:r>
            <a:r>
              <a:rPr lang="it-IT" dirty="0">
                <a:solidFill>
                  <a:schemeClr val="tx2">
                    <a:lumMod val="50000"/>
                  </a:schemeClr>
                </a:solidFill>
              </a:rPr>
              <a:t>’ questa ricorrenza annuale, coincidente con la terza domenica di settembre,  una giornata di contest, </a:t>
            </a:r>
            <a:r>
              <a:rPr lang="it-IT" i="1" dirty="0">
                <a:solidFill>
                  <a:schemeClr val="tx2">
                    <a:lumMod val="50000"/>
                  </a:schemeClr>
                </a:solidFill>
              </a:rPr>
              <a:t>all mode </a:t>
            </a:r>
            <a:r>
              <a:rPr lang="it-IT" dirty="0">
                <a:solidFill>
                  <a:schemeClr val="tx2">
                    <a:lumMod val="50000"/>
                  </a:schemeClr>
                </a:solidFill>
              </a:rPr>
              <a:t>e nelle frequenze radioamatoriali più usuali, dedicata ad imperitura memoria di quello che fu il radioamatore </a:t>
            </a:r>
            <a:r>
              <a:rPr lang="it-IT" b="1" i="1" dirty="0">
                <a:solidFill>
                  <a:schemeClr val="tx2">
                    <a:lumMod val="50000"/>
                  </a:schemeClr>
                </a:solidFill>
              </a:rPr>
              <a:t>SP3RN</a:t>
            </a:r>
            <a:r>
              <a:rPr lang="it-IT" dirty="0">
                <a:solidFill>
                  <a:schemeClr val="tx2">
                    <a:lumMod val="50000"/>
                  </a:schemeClr>
                </a:solidFill>
              </a:rPr>
              <a:t>: un modo per  ritrovarci </a:t>
            </a:r>
            <a:r>
              <a:rPr lang="it-IT" dirty="0" smtClean="0">
                <a:solidFill>
                  <a:schemeClr val="tx2">
                    <a:lumMod val="50000"/>
                  </a:schemeClr>
                </a:solidFill>
              </a:rPr>
              <a:t>insieme </a:t>
            </a:r>
            <a:r>
              <a:rPr lang="it-IT" i="1" dirty="0" smtClean="0">
                <a:solidFill>
                  <a:schemeClr val="tx2">
                    <a:lumMod val="50000"/>
                  </a:schemeClr>
                </a:solidFill>
              </a:rPr>
              <a:t>on line </a:t>
            </a:r>
            <a:r>
              <a:rPr lang="it-IT" dirty="0">
                <a:solidFill>
                  <a:schemeClr val="tx2">
                    <a:lumMod val="50000"/>
                  </a:schemeClr>
                </a:solidFill>
              </a:rPr>
              <a:t>fra radioamatori di tutto il mondo nel ricordo del Santo martire dal Santuario a Lui dedicato in una posizione di pregevole amenità ed ambientazione nel territorio di Carini.</a:t>
            </a:r>
          </a:p>
          <a:p>
            <a:r>
              <a:rPr lang="it-IT" dirty="0"/>
              <a:t> </a:t>
            </a:r>
          </a:p>
        </p:txBody>
      </p:sp>
      <p:sp>
        <p:nvSpPr>
          <p:cNvPr id="10" name="CasellaDiTesto 9"/>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61578">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p:nvPr/>
        </p:nvPicPr>
        <p:blipFill>
          <a:blip r:embed="rId2"/>
          <a:stretch>
            <a:fillRect/>
          </a:stretch>
        </p:blipFill>
        <p:spPr>
          <a:xfrm>
            <a:off x="3456781" y="1080594"/>
            <a:ext cx="4847233" cy="5616624"/>
          </a:xfrm>
          <a:prstGeom prst="rect">
            <a:avLst/>
          </a:prstGeom>
        </p:spPr>
      </p:pic>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1418">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469604" y="641526"/>
            <a:ext cx="8222825" cy="430887"/>
          </a:xfrm>
          <a:prstGeom prst="rect">
            <a:avLst/>
          </a:prstGeom>
        </p:spPr>
        <p:txBody>
          <a:bodyPr wrap="square">
            <a:spAutoFit/>
          </a:bodyPr>
          <a:lstStyle/>
          <a:p>
            <a:r>
              <a:rPr lang="it-IT" dirty="0">
                <a:solidFill>
                  <a:schemeClr val="tx2">
                    <a:lumMod val="50000"/>
                  </a:schemeClr>
                </a:solidFill>
              </a:rPr>
              <a:t>Ed ecco le disposizioni operative per la </a:t>
            </a:r>
            <a:r>
              <a:rPr lang="it-IT" dirty="0" smtClean="0">
                <a:solidFill>
                  <a:schemeClr val="tx2">
                    <a:lumMod val="50000"/>
                  </a:schemeClr>
                </a:solidFill>
              </a:rPr>
              <a:t>ricorrenza:</a:t>
            </a:r>
            <a:endParaRPr lang="it-IT" dirty="0">
              <a:solidFill>
                <a:schemeClr val="tx2">
                  <a:lumMod val="50000"/>
                </a:schemeClr>
              </a:solidFill>
            </a:endParaRPr>
          </a:p>
        </p:txBody>
      </p:sp>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3600797" y="1224508"/>
            <a:ext cx="4392488" cy="6192688"/>
          </a:xfrm>
          <a:prstGeom prst="rect">
            <a:avLst/>
          </a:prstGeom>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55576">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C:\Users\Mimmo\Desktop\Documenti personali\Documenti Word\Mimmo\Radio\Era\2012 kolbe day1.jpg"/>
          <p:cNvPicPr/>
          <p:nvPr/>
        </p:nvPicPr>
        <p:blipFill>
          <a:blip r:embed="rId2">
            <a:extLst>
              <a:ext uri="{28A0092B-C50C-407E-A947-70E740481C1C}">
                <a14:useLocalDpi xmlns:a14="http://schemas.microsoft.com/office/drawing/2010/main" val="0"/>
              </a:ext>
            </a:extLst>
          </a:blip>
          <a:srcRect/>
          <a:stretch>
            <a:fillRect/>
          </a:stretch>
        </p:blipFill>
        <p:spPr bwMode="auto">
          <a:xfrm>
            <a:off x="2092216" y="1008484"/>
            <a:ext cx="6840760" cy="5040560"/>
          </a:xfrm>
          <a:prstGeom prst="rect">
            <a:avLst/>
          </a:prstGeom>
          <a:noFill/>
          <a:ln>
            <a:noFill/>
          </a:ln>
        </p:spPr>
      </p:pic>
      <p:sp>
        <p:nvSpPr>
          <p:cNvPr id="4" name="Rettangolo 3"/>
          <p:cNvSpPr/>
          <p:nvPr/>
        </p:nvSpPr>
        <p:spPr>
          <a:xfrm>
            <a:off x="1656581" y="6265068"/>
            <a:ext cx="9001000" cy="430887"/>
          </a:xfrm>
          <a:prstGeom prst="rect">
            <a:avLst/>
          </a:prstGeom>
        </p:spPr>
        <p:txBody>
          <a:bodyPr wrap="square">
            <a:spAutoFit/>
          </a:bodyPr>
          <a:lstStyle/>
          <a:p>
            <a:r>
              <a:rPr lang="it-IT" i="1" dirty="0">
                <a:solidFill>
                  <a:schemeClr val="tx2">
                    <a:lumMod val="50000"/>
                  </a:schemeClr>
                </a:solidFill>
              </a:rPr>
              <a:t>Alcuni partecipanti al “Kolbe day”, tra cui il Presidente Marcello</a:t>
            </a:r>
          </a:p>
        </p:txBody>
      </p:sp>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9393">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0592" y="482937"/>
            <a:ext cx="10945216" cy="2462213"/>
          </a:xfrm>
          <a:prstGeom prst="rect">
            <a:avLst/>
          </a:prstGeom>
        </p:spPr>
        <p:txBody>
          <a:bodyPr wrap="square">
            <a:spAutoFit/>
          </a:bodyPr>
          <a:lstStyle/>
          <a:p>
            <a:r>
              <a:rPr lang="it-IT" dirty="0" smtClean="0"/>
              <a:t>  </a:t>
            </a:r>
            <a:r>
              <a:rPr lang="it-IT" dirty="0" smtClean="0">
                <a:solidFill>
                  <a:schemeClr val="tx2">
                    <a:lumMod val="50000"/>
                  </a:schemeClr>
                </a:solidFill>
              </a:rPr>
              <a:t>L’attività </a:t>
            </a:r>
            <a:r>
              <a:rPr lang="it-IT" dirty="0">
                <a:solidFill>
                  <a:schemeClr val="tx2">
                    <a:lumMod val="50000"/>
                  </a:schemeClr>
                </a:solidFill>
              </a:rPr>
              <a:t>dell’E.R.A. a Palermo non si limitava allora soltanto alle comunicazioni, ma  divenne oggetto di dissertazioni congressuali e di convegni locali specialistici.</a:t>
            </a:r>
          </a:p>
          <a:p>
            <a:r>
              <a:rPr lang="it-IT" dirty="0" smtClean="0">
                <a:solidFill>
                  <a:schemeClr val="tx2">
                    <a:lumMod val="50000"/>
                  </a:schemeClr>
                </a:solidFill>
              </a:rPr>
              <a:t>  Quello </a:t>
            </a:r>
            <a:r>
              <a:rPr lang="it-IT" dirty="0">
                <a:solidFill>
                  <a:schemeClr val="tx2">
                    <a:lumMod val="50000"/>
                  </a:schemeClr>
                </a:solidFill>
              </a:rPr>
              <a:t>di seguito </a:t>
            </a:r>
            <a:r>
              <a:rPr lang="it-IT" dirty="0" smtClean="0">
                <a:solidFill>
                  <a:schemeClr val="tx2">
                    <a:lumMod val="50000"/>
                  </a:schemeClr>
                </a:solidFill>
              </a:rPr>
              <a:t>riportato, </a:t>
            </a:r>
            <a:r>
              <a:rPr lang="it-IT" b="1" i="1" dirty="0" smtClean="0">
                <a:solidFill>
                  <a:schemeClr val="tx2">
                    <a:lumMod val="50000"/>
                  </a:schemeClr>
                </a:solidFill>
              </a:rPr>
              <a:t>«La Radiocomunicazione in Emergenza», </a:t>
            </a:r>
            <a:r>
              <a:rPr lang="it-IT" dirty="0">
                <a:solidFill>
                  <a:schemeClr val="tx2">
                    <a:lumMod val="50000"/>
                  </a:schemeClr>
                </a:solidFill>
              </a:rPr>
              <a:t>è un esempio tipico </a:t>
            </a:r>
            <a:r>
              <a:rPr lang="it-IT" dirty="0" smtClean="0">
                <a:solidFill>
                  <a:schemeClr val="tx2">
                    <a:lumMod val="50000"/>
                  </a:schemeClr>
                </a:solidFill>
              </a:rPr>
              <a:t>di questa </a:t>
            </a:r>
            <a:r>
              <a:rPr lang="it-IT" dirty="0">
                <a:solidFill>
                  <a:schemeClr val="tx2">
                    <a:lumMod val="50000"/>
                  </a:schemeClr>
                </a:solidFill>
              </a:rPr>
              <a:t>tendenza </a:t>
            </a:r>
            <a:r>
              <a:rPr lang="it-IT" dirty="0" smtClean="0">
                <a:solidFill>
                  <a:schemeClr val="tx2">
                    <a:lumMod val="50000"/>
                  </a:schemeClr>
                </a:solidFill>
              </a:rPr>
              <a:t>dell’ERA </a:t>
            </a:r>
            <a:r>
              <a:rPr lang="it-IT" dirty="0">
                <a:solidFill>
                  <a:schemeClr val="tx2">
                    <a:lumMod val="50000"/>
                  </a:schemeClr>
                </a:solidFill>
              </a:rPr>
              <a:t>all’epoca, ove il Presidente Nazionale fu chiamato, il 24 ottobre </a:t>
            </a:r>
            <a:r>
              <a:rPr lang="it-IT" dirty="0" smtClean="0">
                <a:solidFill>
                  <a:schemeClr val="tx2">
                    <a:lumMod val="50000"/>
                  </a:schemeClr>
                </a:solidFill>
              </a:rPr>
              <a:t>2007, </a:t>
            </a:r>
            <a:r>
              <a:rPr lang="it-IT" dirty="0">
                <a:solidFill>
                  <a:schemeClr val="tx2">
                    <a:lumMod val="50000"/>
                  </a:schemeClr>
                </a:solidFill>
              </a:rPr>
              <a:t>ad  illustrare la genesi dell’Associazione, segno questo che l’European Radioamateurs Association era tenuta nella massima considerazione </a:t>
            </a:r>
            <a:r>
              <a:rPr lang="it-IT" dirty="0" smtClean="0">
                <a:solidFill>
                  <a:schemeClr val="tx2">
                    <a:lumMod val="50000"/>
                  </a:schemeClr>
                </a:solidFill>
              </a:rPr>
              <a:t>anche in convegni, nei quali </a:t>
            </a:r>
            <a:r>
              <a:rPr lang="it-IT" dirty="0">
                <a:solidFill>
                  <a:schemeClr val="tx2">
                    <a:lumMod val="50000"/>
                  </a:schemeClr>
                </a:solidFill>
              </a:rPr>
              <a:t>si dissertasse di comunicazioni in generale ed emergenziali in </a:t>
            </a:r>
            <a:r>
              <a:rPr lang="it-IT" dirty="0" smtClean="0">
                <a:solidFill>
                  <a:schemeClr val="tx2">
                    <a:lumMod val="50000"/>
                  </a:schemeClr>
                </a:solidFill>
              </a:rPr>
              <a:t>particolare.</a:t>
            </a:r>
            <a:endParaRPr lang="it-IT" dirty="0">
              <a:solidFill>
                <a:schemeClr val="tx2">
                  <a:lumMod val="50000"/>
                </a:schemeClr>
              </a:solidFill>
            </a:endParaRPr>
          </a:p>
        </p:txBody>
      </p:sp>
      <p:pic>
        <p:nvPicPr>
          <p:cNvPr id="5" name="Immagine 4" descr="C:\Users\Mimmo\Desktop\ARAS ERA\2007 24 10 La radiocomunicazione in emergenza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030" y="2945150"/>
            <a:ext cx="4158340" cy="4654995"/>
          </a:xfrm>
          <a:prstGeom prst="rect">
            <a:avLst/>
          </a:prstGeom>
          <a:noFill/>
          <a:ln>
            <a:noFill/>
          </a:ln>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81638">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68927" y="432420"/>
            <a:ext cx="11593288" cy="2123658"/>
          </a:xfrm>
          <a:prstGeom prst="rect">
            <a:avLst/>
          </a:prstGeom>
        </p:spPr>
        <p:txBody>
          <a:bodyPr wrap="square">
            <a:spAutoFit/>
          </a:bodyPr>
          <a:lstStyle/>
          <a:p>
            <a:r>
              <a:rPr lang="it-IT" dirty="0"/>
              <a:t> </a:t>
            </a:r>
          </a:p>
          <a:p>
            <a:r>
              <a:rPr lang="it-IT" dirty="0" smtClean="0">
                <a:solidFill>
                  <a:schemeClr val="tx2">
                    <a:lumMod val="50000"/>
                  </a:schemeClr>
                </a:solidFill>
              </a:rPr>
              <a:t>  E </a:t>
            </a:r>
            <a:r>
              <a:rPr lang="it-IT" dirty="0">
                <a:solidFill>
                  <a:schemeClr val="tx2">
                    <a:lumMod val="50000"/>
                  </a:schemeClr>
                </a:solidFill>
              </a:rPr>
              <a:t>non mancarono i </a:t>
            </a:r>
            <a:r>
              <a:rPr lang="it-IT" b="1" i="1" dirty="0">
                <a:solidFill>
                  <a:schemeClr val="tx2">
                    <a:lumMod val="50000"/>
                  </a:schemeClr>
                </a:solidFill>
              </a:rPr>
              <a:t>riconoscimenti</a:t>
            </a:r>
            <a:r>
              <a:rPr lang="it-IT" dirty="0">
                <a:solidFill>
                  <a:schemeClr val="tx2">
                    <a:lumMod val="50000"/>
                  </a:schemeClr>
                </a:solidFill>
              </a:rPr>
              <a:t> da parte delle Autorità preposte alle manifestazioni, </a:t>
            </a:r>
            <a:endParaRPr lang="it-IT" dirty="0" smtClean="0">
              <a:solidFill>
                <a:schemeClr val="tx2">
                  <a:lumMod val="50000"/>
                </a:schemeClr>
              </a:solidFill>
            </a:endParaRPr>
          </a:p>
          <a:p>
            <a:r>
              <a:rPr lang="it-IT" dirty="0" smtClean="0">
                <a:solidFill>
                  <a:schemeClr val="tx2">
                    <a:lumMod val="50000"/>
                  </a:schemeClr>
                </a:solidFill>
              </a:rPr>
              <a:t>come </a:t>
            </a:r>
            <a:r>
              <a:rPr lang="it-IT" dirty="0">
                <a:solidFill>
                  <a:schemeClr val="tx2">
                    <a:lumMod val="50000"/>
                  </a:schemeClr>
                </a:solidFill>
              </a:rPr>
              <a:t>quella rilasciata dall’Assessore alla Pubblica Istruzione del Comune di Palermo al Presidente pro tempore  occasione di</a:t>
            </a:r>
          </a:p>
          <a:p>
            <a:pPr algn="ctr"/>
            <a:r>
              <a:rPr lang="it-IT" b="1" i="1" dirty="0">
                <a:solidFill>
                  <a:schemeClr val="tx2">
                    <a:lumMod val="50000"/>
                  </a:schemeClr>
                </a:solidFill>
              </a:rPr>
              <a:t>“Palermo apre le porte – La scuola adotta la città”</a:t>
            </a:r>
            <a:endParaRPr lang="it-IT" b="1" dirty="0">
              <a:solidFill>
                <a:schemeClr val="tx2">
                  <a:lumMod val="50000"/>
                </a:schemeClr>
              </a:solidFill>
            </a:endParaRPr>
          </a:p>
          <a:p>
            <a:pPr algn="ctr"/>
            <a:r>
              <a:rPr lang="it-IT" dirty="0">
                <a:solidFill>
                  <a:schemeClr val="tx2">
                    <a:lumMod val="50000"/>
                  </a:schemeClr>
                </a:solidFill>
              </a:rPr>
              <a:t>del 16.05.2010</a:t>
            </a:r>
          </a:p>
        </p:txBody>
      </p:sp>
      <p:pic>
        <p:nvPicPr>
          <p:cNvPr id="7" name="Immagine 6" descr="C:\Users\Mimmo\Desktop\ARAS ERA\2008 Attestato Assessore P.I a Mondello Presidente E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4813" y="2556078"/>
            <a:ext cx="3908648" cy="5186164"/>
          </a:xfrm>
          <a:prstGeom prst="rect">
            <a:avLst/>
          </a:prstGeom>
          <a:noFill/>
          <a:ln>
            <a:noFill/>
          </a:ln>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81152">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15421" y="1371719"/>
            <a:ext cx="11089232" cy="1446550"/>
          </a:xfrm>
          <a:prstGeom prst="rect">
            <a:avLst/>
          </a:prstGeom>
        </p:spPr>
        <p:txBody>
          <a:bodyPr wrap="square">
            <a:spAutoFit/>
          </a:bodyPr>
          <a:lstStyle/>
          <a:p>
            <a:r>
              <a:rPr lang="it-IT" dirty="0" smtClean="0"/>
              <a:t>  </a:t>
            </a:r>
            <a:r>
              <a:rPr lang="it-IT" dirty="0" smtClean="0">
                <a:solidFill>
                  <a:schemeClr val="tx2">
                    <a:lumMod val="50000"/>
                  </a:schemeClr>
                </a:solidFill>
              </a:rPr>
              <a:t>Il </a:t>
            </a:r>
            <a:r>
              <a:rPr lang="it-IT" dirty="0">
                <a:solidFill>
                  <a:schemeClr val="tx2">
                    <a:lumMod val="50000"/>
                  </a:schemeClr>
                </a:solidFill>
              </a:rPr>
              <a:t>3 ottobre 2010 siamo stati testimoni operativi di un altro grande e raro evento, la </a:t>
            </a:r>
            <a:r>
              <a:rPr lang="it-IT" b="1" i="1" dirty="0">
                <a:solidFill>
                  <a:schemeClr val="tx2">
                    <a:lumMod val="50000"/>
                  </a:schemeClr>
                </a:solidFill>
              </a:rPr>
              <a:t>visita del Santo Padre Benedetto XVI</a:t>
            </a:r>
            <a:r>
              <a:rPr lang="it-IT" dirty="0">
                <a:solidFill>
                  <a:schemeClr val="tx2">
                    <a:lumMod val="50000"/>
                  </a:schemeClr>
                </a:solidFill>
              </a:rPr>
              <a:t>. </a:t>
            </a:r>
            <a:r>
              <a:rPr lang="it-IT" dirty="0" smtClean="0">
                <a:solidFill>
                  <a:schemeClr val="tx2">
                    <a:lumMod val="50000"/>
                  </a:schemeClr>
                </a:solidFill>
              </a:rPr>
              <a:t>Quella che segue è </a:t>
            </a:r>
            <a:r>
              <a:rPr lang="it-IT" dirty="0">
                <a:solidFill>
                  <a:schemeClr val="tx2">
                    <a:lumMod val="50000"/>
                  </a:schemeClr>
                </a:solidFill>
              </a:rPr>
              <a:t>la lunga lista dei convocati, che hanno punteggiato in lungo ed in largo il percorso del Pontefice dal suo ingresso nella città fino al suo congedo. </a:t>
            </a:r>
          </a:p>
        </p:txBody>
      </p:sp>
      <p:pic>
        <p:nvPicPr>
          <p:cNvPr id="7" name="Immagine 6" descr="C:\Users\Mimmo\Desktop\ARAS ERA\2010 3 ottobre Papa BenedettoXV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909" y="3384748"/>
            <a:ext cx="3281771" cy="4187239"/>
          </a:xfrm>
          <a:prstGeom prst="rect">
            <a:avLst/>
          </a:prstGeom>
          <a:noFill/>
          <a:ln>
            <a:noFill/>
          </a:ln>
        </p:spPr>
      </p:pic>
      <p:sp>
        <p:nvSpPr>
          <p:cNvPr id="8" name="CasellaDiTesto 7"/>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21773">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7201" y="1368524"/>
            <a:ext cx="11161240" cy="5170646"/>
          </a:xfrm>
          <a:prstGeom prst="rect">
            <a:avLst/>
          </a:prstGeom>
        </p:spPr>
        <p:txBody>
          <a:bodyPr wrap="square">
            <a:spAutoFit/>
          </a:bodyPr>
          <a:lstStyle/>
          <a:p>
            <a:r>
              <a:rPr lang="it-IT" dirty="0" smtClean="0"/>
              <a:t> </a:t>
            </a:r>
            <a:r>
              <a:rPr lang="it-IT" dirty="0" smtClean="0">
                <a:solidFill>
                  <a:schemeClr val="tx2">
                    <a:lumMod val="50000"/>
                  </a:schemeClr>
                </a:solidFill>
              </a:rPr>
              <a:t>Subito </a:t>
            </a:r>
            <a:r>
              <a:rPr lang="it-IT" dirty="0">
                <a:solidFill>
                  <a:schemeClr val="tx2">
                    <a:lumMod val="50000"/>
                  </a:schemeClr>
                </a:solidFill>
              </a:rPr>
              <a:t>dopo la sua creazione, il neo Presidente Marcello Vella, come precisato in premessa, volle preoccuparsi di assicurare all’Associazione un seguito di aspiranti radioamatori, che perpetuasse la continuità della “specie” e che garantisse, altresì,  risorse  economiche  sufficienti  ad organizzare mezzi, uomini, attrezzature  e </a:t>
            </a:r>
            <a:r>
              <a:rPr lang="it-IT" dirty="0" smtClean="0">
                <a:solidFill>
                  <a:schemeClr val="tx2">
                    <a:lumMod val="50000"/>
                  </a:schemeClr>
                </a:solidFill>
              </a:rPr>
              <a:t>quant’altro e volte a </a:t>
            </a:r>
            <a:r>
              <a:rPr lang="it-IT" dirty="0">
                <a:solidFill>
                  <a:schemeClr val="tx2">
                    <a:lumMod val="50000"/>
                  </a:schemeClr>
                </a:solidFill>
              </a:rPr>
              <a:t>conseguire  un buon funzionamento  </a:t>
            </a:r>
            <a:r>
              <a:rPr lang="it-IT" dirty="0" smtClean="0">
                <a:solidFill>
                  <a:schemeClr val="tx2">
                    <a:lumMod val="50000"/>
                  </a:schemeClr>
                </a:solidFill>
              </a:rPr>
              <a:t>strutturale per il </a:t>
            </a:r>
            <a:r>
              <a:rPr lang="it-IT" dirty="0">
                <a:solidFill>
                  <a:schemeClr val="tx2">
                    <a:lumMod val="50000"/>
                  </a:schemeClr>
                </a:solidFill>
              </a:rPr>
              <a:t>raggiungimento degli obiettivi  istituzionali, in special modo nel campo radiantistico, dell’ assistenza radio alle istituzioni pubbliche e private e ed in quello della protezione civile.</a:t>
            </a:r>
          </a:p>
          <a:p>
            <a:r>
              <a:rPr lang="it-IT" dirty="0" smtClean="0">
                <a:solidFill>
                  <a:schemeClr val="tx2">
                    <a:lumMod val="50000"/>
                  </a:schemeClr>
                </a:solidFill>
              </a:rPr>
              <a:t> Fu </a:t>
            </a:r>
            <a:r>
              <a:rPr lang="it-IT" dirty="0">
                <a:solidFill>
                  <a:schemeClr val="tx2">
                    <a:lumMod val="50000"/>
                  </a:schemeClr>
                </a:solidFill>
              </a:rPr>
              <a:t>intrapresa una campagna di comunicati stampa, che produssero un’ imprevista marea di richieste di iscrizioni alla neo Associazione e istituito </a:t>
            </a:r>
            <a:r>
              <a:rPr lang="it-IT" b="1" i="1" dirty="0">
                <a:solidFill>
                  <a:schemeClr val="tx2">
                    <a:lumMod val="50000"/>
                  </a:schemeClr>
                </a:solidFill>
              </a:rPr>
              <a:t>il primo corso </a:t>
            </a:r>
            <a:r>
              <a:rPr lang="it-IT" b="1" i="1" dirty="0" smtClean="0">
                <a:solidFill>
                  <a:schemeClr val="tx2">
                    <a:lumMod val="50000"/>
                  </a:schemeClr>
                </a:solidFill>
              </a:rPr>
              <a:t>di </a:t>
            </a:r>
            <a:r>
              <a:rPr lang="it-IT" b="1" i="1" dirty="0">
                <a:solidFill>
                  <a:schemeClr val="tx2">
                    <a:lumMod val="50000"/>
                  </a:schemeClr>
                </a:solidFill>
              </a:rPr>
              <a:t>operatore di stazione di radioamatore</a:t>
            </a:r>
            <a:r>
              <a:rPr lang="it-IT" dirty="0">
                <a:solidFill>
                  <a:schemeClr val="tx2">
                    <a:lumMod val="50000"/>
                  </a:schemeClr>
                </a:solidFill>
              </a:rPr>
              <a:t>.</a:t>
            </a:r>
          </a:p>
          <a:p>
            <a:r>
              <a:rPr lang="it-IT" dirty="0" smtClean="0">
                <a:solidFill>
                  <a:schemeClr val="tx2">
                    <a:lumMod val="50000"/>
                  </a:schemeClr>
                </a:solidFill>
              </a:rPr>
              <a:t> Un </a:t>
            </a:r>
            <a:r>
              <a:rPr lang="it-IT" dirty="0">
                <a:solidFill>
                  <a:schemeClr val="tx2">
                    <a:lumMod val="50000"/>
                  </a:schemeClr>
                </a:solidFill>
              </a:rPr>
              <a:t>successo </a:t>
            </a:r>
            <a:r>
              <a:rPr lang="it-IT" dirty="0" smtClean="0">
                <a:solidFill>
                  <a:schemeClr val="tx2">
                    <a:lumMod val="50000"/>
                  </a:schemeClr>
                </a:solidFill>
              </a:rPr>
              <a:t>le adesioni!  </a:t>
            </a:r>
            <a:r>
              <a:rPr lang="it-IT" dirty="0">
                <a:solidFill>
                  <a:schemeClr val="tx2">
                    <a:lumMod val="50000"/>
                  </a:schemeClr>
                </a:solidFill>
              </a:rPr>
              <a:t>Intorno ai duecento gli iscritti per l’esattezza, </a:t>
            </a:r>
            <a:r>
              <a:rPr lang="it-IT" dirty="0" smtClean="0">
                <a:solidFill>
                  <a:schemeClr val="tx2">
                    <a:lumMod val="50000"/>
                  </a:schemeClr>
                </a:solidFill>
              </a:rPr>
              <a:t>che costrinsero </a:t>
            </a:r>
            <a:r>
              <a:rPr lang="it-IT" dirty="0">
                <a:solidFill>
                  <a:schemeClr val="tx2">
                    <a:lumMod val="50000"/>
                  </a:schemeClr>
                </a:solidFill>
              </a:rPr>
              <a:t>Marcello a </a:t>
            </a:r>
            <a:r>
              <a:rPr lang="it-IT" dirty="0" smtClean="0">
                <a:solidFill>
                  <a:schemeClr val="tx2">
                    <a:lumMod val="50000"/>
                  </a:schemeClr>
                </a:solidFill>
              </a:rPr>
              <a:t>rinviarne alcune </a:t>
            </a:r>
            <a:r>
              <a:rPr lang="it-IT" dirty="0">
                <a:solidFill>
                  <a:schemeClr val="tx2">
                    <a:lumMod val="50000"/>
                  </a:schemeClr>
                </a:solidFill>
              </a:rPr>
              <a:t>per mancanza di spazio nella grande sala di un antico e sontuoso palazzo signorile in Piazza Massimo, messoci a disposizione </a:t>
            </a:r>
            <a:r>
              <a:rPr lang="it-IT" dirty="0" smtClean="0">
                <a:solidFill>
                  <a:schemeClr val="tx2">
                    <a:lumMod val="50000"/>
                  </a:schemeClr>
                </a:solidFill>
              </a:rPr>
              <a:t>dall’ENDAS, </a:t>
            </a:r>
            <a:r>
              <a:rPr lang="it-IT" dirty="0">
                <a:solidFill>
                  <a:schemeClr val="tx2">
                    <a:lumMod val="50000"/>
                  </a:schemeClr>
                </a:solidFill>
              </a:rPr>
              <a:t>cui ci eravamo associati al fine di ottenere gratuita disponibilità  di </a:t>
            </a:r>
            <a:r>
              <a:rPr lang="it-IT" dirty="0" smtClean="0">
                <a:solidFill>
                  <a:schemeClr val="tx2">
                    <a:lumMod val="50000"/>
                  </a:schemeClr>
                </a:solidFill>
              </a:rPr>
              <a:t>locali, ove </a:t>
            </a:r>
            <a:r>
              <a:rPr lang="it-IT" dirty="0">
                <a:solidFill>
                  <a:schemeClr val="tx2">
                    <a:lumMod val="50000"/>
                  </a:schemeClr>
                </a:solidFill>
              </a:rPr>
              <a:t>espletare  tutte le attività connesse agli scopi </a:t>
            </a:r>
            <a:r>
              <a:rPr lang="it-IT" dirty="0" smtClean="0">
                <a:solidFill>
                  <a:schemeClr val="tx2">
                    <a:lumMod val="50000"/>
                  </a:schemeClr>
                </a:solidFill>
              </a:rPr>
              <a:t>prestabiliti.</a:t>
            </a:r>
            <a:endParaRPr lang="it-IT" dirty="0">
              <a:solidFill>
                <a:schemeClr val="tx2">
                  <a:lumMod val="50000"/>
                </a:schemeClr>
              </a:solidFill>
            </a:endParaRPr>
          </a:p>
        </p:txBody>
      </p:sp>
      <p:sp>
        <p:nvSpPr>
          <p:cNvPr id="4" name="CasellaDiTesto 3"/>
          <p:cNvSpPr txBox="1"/>
          <p:nvPr/>
        </p:nvSpPr>
        <p:spPr>
          <a:xfrm>
            <a:off x="11144176" y="5386855"/>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70642">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Users\Mimmo\Desktop\2010  3 10 Papa Benedetto XV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4693" y="902773"/>
            <a:ext cx="6286073" cy="6648400"/>
          </a:xfrm>
          <a:prstGeom prst="rect">
            <a:avLst/>
          </a:prstGeom>
          <a:noFill/>
          <a:ln>
            <a:noFill/>
          </a:ln>
        </p:spPr>
      </p:pic>
      <p:sp>
        <p:nvSpPr>
          <p:cNvPr id="6" name="CasellaDiTesto 5"/>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241539">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6421" y="229592"/>
            <a:ext cx="11305654" cy="2800767"/>
          </a:xfrm>
          <a:prstGeom prst="rect">
            <a:avLst/>
          </a:prstGeom>
        </p:spPr>
        <p:txBody>
          <a:bodyPr wrap="square">
            <a:spAutoFit/>
          </a:bodyPr>
          <a:lstStyle/>
          <a:p>
            <a:r>
              <a:rPr lang="it-IT" dirty="0" smtClean="0">
                <a:solidFill>
                  <a:schemeClr val="tx2">
                    <a:lumMod val="50000"/>
                  </a:schemeClr>
                </a:solidFill>
              </a:rPr>
              <a:t>   Il </a:t>
            </a:r>
            <a:r>
              <a:rPr lang="it-IT" dirty="0">
                <a:solidFill>
                  <a:schemeClr val="tx2">
                    <a:lumMod val="50000"/>
                  </a:schemeClr>
                </a:solidFill>
              </a:rPr>
              <a:t>Presidente Marcello non finisce mai di </a:t>
            </a:r>
            <a:r>
              <a:rPr lang="it-IT" dirty="0" smtClean="0">
                <a:solidFill>
                  <a:schemeClr val="tx2">
                    <a:lumMod val="50000"/>
                  </a:schemeClr>
                </a:solidFill>
              </a:rPr>
              <a:t>stupire! </a:t>
            </a:r>
            <a:endParaRPr lang="it-IT" dirty="0">
              <a:solidFill>
                <a:schemeClr val="tx2">
                  <a:lumMod val="50000"/>
                </a:schemeClr>
              </a:solidFill>
            </a:endParaRPr>
          </a:p>
          <a:p>
            <a:r>
              <a:rPr lang="it-IT" dirty="0" smtClean="0">
                <a:solidFill>
                  <a:schemeClr val="tx2">
                    <a:lumMod val="50000"/>
                  </a:schemeClr>
                </a:solidFill>
              </a:rPr>
              <a:t>   Ecco </a:t>
            </a:r>
            <a:r>
              <a:rPr lang="it-IT" dirty="0">
                <a:solidFill>
                  <a:schemeClr val="tx2">
                    <a:lumMod val="50000"/>
                  </a:schemeClr>
                </a:solidFill>
              </a:rPr>
              <a:t>a voi una delle ultime sue trovate. </a:t>
            </a:r>
          </a:p>
          <a:p>
            <a:r>
              <a:rPr lang="it-IT" dirty="0" smtClean="0">
                <a:solidFill>
                  <a:schemeClr val="tx2">
                    <a:lumMod val="50000"/>
                  </a:schemeClr>
                </a:solidFill>
              </a:rPr>
              <a:t>   Considerato </a:t>
            </a:r>
            <a:r>
              <a:rPr lang="it-IT" dirty="0">
                <a:solidFill>
                  <a:schemeClr val="tx2">
                    <a:lumMod val="50000"/>
                  </a:schemeClr>
                </a:solidFill>
              </a:rPr>
              <a:t>che uno dei nostri iscritti è </a:t>
            </a:r>
            <a:r>
              <a:rPr lang="it-IT" b="1" i="1" dirty="0">
                <a:solidFill>
                  <a:schemeClr val="tx2">
                    <a:lumMod val="50000"/>
                  </a:schemeClr>
                </a:solidFill>
              </a:rPr>
              <a:t>Padre Fernando Repizo </a:t>
            </a:r>
            <a:r>
              <a:rPr lang="it-IT" b="1" i="1" dirty="0" smtClean="0">
                <a:solidFill>
                  <a:schemeClr val="tx2">
                    <a:lumMod val="50000"/>
                  </a:schemeClr>
                </a:solidFill>
              </a:rPr>
              <a:t>Salazar, </a:t>
            </a:r>
            <a:r>
              <a:rPr lang="it-IT" b="1" i="1" dirty="0">
                <a:solidFill>
                  <a:schemeClr val="tx2">
                    <a:lumMod val="50000"/>
                  </a:schemeClr>
                </a:solidFill>
              </a:rPr>
              <a:t>IT9DQF</a:t>
            </a:r>
            <a:r>
              <a:rPr lang="it-IT" dirty="0">
                <a:solidFill>
                  <a:schemeClr val="tx2">
                    <a:lumMod val="50000"/>
                  </a:schemeClr>
                </a:solidFill>
              </a:rPr>
              <a:t>, il felice intuito del Presidente lo induce a proporne la nomina a </a:t>
            </a:r>
            <a:r>
              <a:rPr lang="it-IT" b="1" i="1" dirty="0">
                <a:solidFill>
                  <a:schemeClr val="tx2">
                    <a:lumMod val="50000"/>
                  </a:schemeClr>
                </a:solidFill>
              </a:rPr>
              <a:t>“Cappellano” dell’ERA</a:t>
            </a:r>
            <a:r>
              <a:rPr lang="it-IT" dirty="0">
                <a:solidFill>
                  <a:schemeClr val="tx2">
                    <a:lumMod val="50000"/>
                  </a:schemeClr>
                </a:solidFill>
              </a:rPr>
              <a:t>. Ed eccone il trafiletto che ne dà l’annuncio nell</a:t>
            </a:r>
            <a:r>
              <a:rPr lang="it-IT" dirty="0" smtClean="0">
                <a:solidFill>
                  <a:schemeClr val="tx2">
                    <a:lumMod val="50000"/>
                  </a:schemeClr>
                </a:solidFill>
              </a:rPr>
              <a:t>’ </a:t>
            </a:r>
            <a:r>
              <a:rPr lang="it-IT" b="1" i="1" dirty="0" smtClean="0">
                <a:solidFill>
                  <a:schemeClr val="tx2">
                    <a:lumMod val="50000"/>
                  </a:schemeClr>
                </a:solidFill>
              </a:rPr>
              <a:t>ERA </a:t>
            </a:r>
            <a:r>
              <a:rPr lang="it-IT" b="1" i="1" dirty="0">
                <a:solidFill>
                  <a:schemeClr val="tx2">
                    <a:lumMod val="50000"/>
                  </a:schemeClr>
                </a:solidFill>
              </a:rPr>
              <a:t>Magazine </a:t>
            </a:r>
            <a:r>
              <a:rPr lang="it-IT" dirty="0">
                <a:solidFill>
                  <a:schemeClr val="tx2">
                    <a:lumMod val="50000"/>
                  </a:schemeClr>
                </a:solidFill>
              </a:rPr>
              <a:t>del 2 febbraio 2016,  egregiamente diretto e redatto dal nostro, a dir poco,  grande ed insostituibile </a:t>
            </a:r>
            <a:r>
              <a:rPr lang="it-IT" b="1" i="1" dirty="0">
                <a:solidFill>
                  <a:schemeClr val="tx2">
                    <a:lumMod val="50000"/>
                  </a:schemeClr>
                </a:solidFill>
              </a:rPr>
              <a:t>Antonio Mastino, In3ygw</a:t>
            </a:r>
            <a:r>
              <a:rPr lang="it-IT" dirty="0">
                <a:solidFill>
                  <a:schemeClr val="tx2">
                    <a:lumMod val="50000"/>
                  </a:schemeClr>
                </a:solidFill>
              </a:rPr>
              <a:t>. A lui il grande impagabile merito di aver dato voce all’E.R.A. non solo nel nostro Paese, ma in tutto il Mondo</a:t>
            </a:r>
            <a:r>
              <a:rPr lang="it-IT" dirty="0" smtClean="0">
                <a:solidFill>
                  <a:schemeClr val="tx2">
                    <a:lumMod val="50000"/>
                  </a:schemeClr>
                </a:solidFill>
              </a:rPr>
              <a:t>.</a:t>
            </a:r>
            <a:endParaRPr lang="it-IT" dirty="0">
              <a:solidFill>
                <a:schemeClr val="tx2">
                  <a:lumMod val="50000"/>
                </a:schemeClr>
              </a:solidFill>
            </a:endParaRPr>
          </a:p>
        </p:txBody>
      </p:sp>
      <p:pic>
        <p:nvPicPr>
          <p:cNvPr id="3" name="Immagine 2"/>
          <p:cNvPicPr/>
          <p:nvPr/>
        </p:nvPicPr>
        <p:blipFill>
          <a:blip r:embed="rId2"/>
          <a:stretch>
            <a:fillRect/>
          </a:stretch>
        </p:blipFill>
        <p:spPr>
          <a:xfrm>
            <a:off x="2808709" y="3030359"/>
            <a:ext cx="6120680" cy="4314829"/>
          </a:xfrm>
          <a:prstGeom prst="rect">
            <a:avLst/>
          </a:prstGeom>
        </p:spPr>
      </p:pic>
      <p:sp>
        <p:nvSpPr>
          <p:cNvPr id="7" name="CasellaDiTesto 6"/>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121620">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05431" y="234750"/>
            <a:ext cx="2462534" cy="584775"/>
          </a:xfrm>
          <a:prstGeom prst="rect">
            <a:avLst/>
          </a:prstGeom>
        </p:spPr>
        <p:txBody>
          <a:bodyPr wrap="none">
            <a:spAutoFit/>
          </a:bodyPr>
          <a:lstStyle/>
          <a:p>
            <a:pPr algn="ctr"/>
            <a:r>
              <a:rPr lang="it-IT" sz="3200" b="1" dirty="0" smtClean="0">
                <a:solidFill>
                  <a:srgbClr val="A22D16"/>
                </a:solidFill>
                <a:latin typeface="Odishi" panose="020B0603050302020204" pitchFamily="34" charset="0"/>
              </a:rPr>
              <a:t>Epilogo</a:t>
            </a:r>
            <a:r>
              <a:rPr lang="it-IT" b="1" dirty="0" smtClean="0">
                <a:solidFill>
                  <a:srgbClr val="A22D16"/>
                </a:solidFill>
                <a:latin typeface="Odishi" panose="020B0603050302020204" pitchFamily="34" charset="0"/>
              </a:rPr>
              <a:t>,</a:t>
            </a:r>
            <a:endParaRPr lang="it-IT" dirty="0">
              <a:solidFill>
                <a:srgbClr val="A22D16"/>
              </a:solidFill>
              <a:latin typeface="Odishi" panose="020B0603050302020204" pitchFamily="34" charset="0"/>
            </a:endParaRPr>
          </a:p>
        </p:txBody>
      </p:sp>
      <p:sp>
        <p:nvSpPr>
          <p:cNvPr id="3" name="Rettangolo 2"/>
          <p:cNvSpPr/>
          <p:nvPr/>
        </p:nvSpPr>
        <p:spPr>
          <a:xfrm>
            <a:off x="2885242" y="648444"/>
            <a:ext cx="5759450" cy="769441"/>
          </a:xfrm>
          <a:prstGeom prst="rect">
            <a:avLst/>
          </a:prstGeom>
        </p:spPr>
        <p:txBody>
          <a:bodyPr>
            <a:spAutoFit/>
          </a:bodyPr>
          <a:lstStyle/>
          <a:p>
            <a:pPr algn="ctr"/>
            <a:r>
              <a:rPr lang="it-IT" b="1" dirty="0">
                <a:solidFill>
                  <a:srgbClr val="A22D16"/>
                </a:solidFill>
                <a:latin typeface="Harrington" panose="04040505050A02020702" pitchFamily="82" charset="0"/>
              </a:rPr>
              <a:t>ovvero</a:t>
            </a:r>
            <a:endParaRPr lang="it-IT" dirty="0">
              <a:solidFill>
                <a:srgbClr val="A22D16"/>
              </a:solidFill>
              <a:latin typeface="Harrington" panose="04040505050A02020702" pitchFamily="82" charset="0"/>
            </a:endParaRPr>
          </a:p>
          <a:p>
            <a:pPr algn="ctr"/>
            <a:r>
              <a:rPr lang="it-IT" b="1" dirty="0">
                <a:solidFill>
                  <a:srgbClr val="A22D16"/>
                </a:solidFill>
                <a:latin typeface="Harrington" panose="04040505050A02020702" pitchFamily="82" charset="0"/>
              </a:rPr>
              <a:t>Il futuro dell’E.R.A</a:t>
            </a:r>
            <a:r>
              <a:rPr lang="it-IT" b="1" dirty="0">
                <a:solidFill>
                  <a:srgbClr val="0070C0"/>
                </a:solidFill>
              </a:rPr>
              <a:t>.</a:t>
            </a:r>
            <a:endParaRPr lang="it-IT" dirty="0">
              <a:solidFill>
                <a:srgbClr val="0070C0"/>
              </a:solidFill>
            </a:endParaRPr>
          </a:p>
        </p:txBody>
      </p:sp>
      <p:sp>
        <p:nvSpPr>
          <p:cNvPr id="4" name="Rettangolo 3"/>
          <p:cNvSpPr/>
          <p:nvPr/>
        </p:nvSpPr>
        <p:spPr>
          <a:xfrm>
            <a:off x="256355" y="1386851"/>
            <a:ext cx="10689258" cy="6524863"/>
          </a:xfrm>
          <a:prstGeom prst="rect">
            <a:avLst/>
          </a:prstGeom>
        </p:spPr>
        <p:txBody>
          <a:bodyPr wrap="square">
            <a:spAutoFit/>
          </a:bodyPr>
          <a:lstStyle/>
          <a:p>
            <a:r>
              <a:rPr lang="it-IT" dirty="0" smtClean="0">
                <a:solidFill>
                  <a:schemeClr val="tx2">
                    <a:lumMod val="50000"/>
                  </a:schemeClr>
                </a:solidFill>
              </a:rPr>
              <a:t>  E </a:t>
            </a:r>
            <a:r>
              <a:rPr lang="it-IT" dirty="0">
                <a:solidFill>
                  <a:schemeClr val="tx2">
                    <a:lumMod val="50000"/>
                  </a:schemeClr>
                </a:solidFill>
              </a:rPr>
              <a:t>mentre localmente Palermo raccoglieva allori su allori, in campo nazionale Marcello accresceva il suo impegno istituzionale, raggiungendo traguardi in altri tempi impensabili, frutto esclusivo della sua intraprendenza e dello  spirito di coesione e sacrificio che sapeva </a:t>
            </a:r>
            <a:r>
              <a:rPr lang="it-IT" dirty="0" smtClean="0">
                <a:solidFill>
                  <a:schemeClr val="tx2">
                    <a:lumMod val="50000"/>
                  </a:schemeClr>
                </a:solidFill>
              </a:rPr>
              <a:t>inculcare, </a:t>
            </a:r>
            <a:r>
              <a:rPr lang="it-IT" dirty="0">
                <a:solidFill>
                  <a:schemeClr val="tx2">
                    <a:lumMod val="50000"/>
                  </a:schemeClr>
                </a:solidFill>
              </a:rPr>
              <a:t>grazie all’affetto </a:t>
            </a:r>
            <a:r>
              <a:rPr lang="it-IT" dirty="0" smtClean="0">
                <a:solidFill>
                  <a:schemeClr val="tx2">
                    <a:lumMod val="50000"/>
                  </a:schemeClr>
                </a:solidFill>
              </a:rPr>
              <a:t>che generosamente elargiva </a:t>
            </a:r>
            <a:r>
              <a:rPr lang="it-IT" dirty="0">
                <a:solidFill>
                  <a:schemeClr val="tx2">
                    <a:lumMod val="50000"/>
                  </a:schemeClr>
                </a:solidFill>
              </a:rPr>
              <a:t>verso l’ERA ed i suoi affiliati.</a:t>
            </a:r>
          </a:p>
          <a:p>
            <a:r>
              <a:rPr lang="it-IT" dirty="0" smtClean="0">
                <a:solidFill>
                  <a:schemeClr val="tx2">
                    <a:lumMod val="50000"/>
                  </a:schemeClr>
                </a:solidFill>
              </a:rPr>
              <a:t>  E</a:t>
            </a:r>
            <a:r>
              <a:rPr lang="it-IT" dirty="0">
                <a:solidFill>
                  <a:schemeClr val="tx2">
                    <a:lumMod val="50000"/>
                  </a:schemeClr>
                </a:solidFill>
              </a:rPr>
              <a:t>’ stata sua l’istaurazione della stagione dei </a:t>
            </a:r>
            <a:r>
              <a:rPr lang="it-IT" b="1" i="1" dirty="0">
                <a:solidFill>
                  <a:schemeClr val="tx2">
                    <a:lumMod val="50000"/>
                  </a:schemeClr>
                </a:solidFill>
              </a:rPr>
              <a:t>Meeting annuali</a:t>
            </a:r>
            <a:r>
              <a:rPr lang="it-IT" dirty="0">
                <a:solidFill>
                  <a:schemeClr val="tx2">
                    <a:lumMod val="50000"/>
                  </a:schemeClr>
                </a:solidFill>
              </a:rPr>
              <a:t>, </a:t>
            </a:r>
            <a:r>
              <a:rPr lang="it-IT" dirty="0" smtClean="0">
                <a:solidFill>
                  <a:schemeClr val="tx2">
                    <a:lumMod val="50000"/>
                  </a:schemeClr>
                </a:solidFill>
              </a:rPr>
              <a:t>ormai </a:t>
            </a:r>
            <a:r>
              <a:rPr lang="it-IT" dirty="0">
                <a:solidFill>
                  <a:schemeClr val="tx2">
                    <a:lumMod val="50000"/>
                  </a:schemeClr>
                </a:solidFill>
              </a:rPr>
              <a:t>con quello che si sta </a:t>
            </a:r>
            <a:r>
              <a:rPr lang="it-IT" dirty="0" smtClean="0">
                <a:solidFill>
                  <a:schemeClr val="tx2">
                    <a:lumMod val="50000"/>
                  </a:schemeClr>
                </a:solidFill>
              </a:rPr>
              <a:t>celebrando, </a:t>
            </a:r>
            <a:r>
              <a:rPr lang="it-IT" dirty="0">
                <a:solidFill>
                  <a:schemeClr val="tx2">
                    <a:lumMod val="50000"/>
                  </a:schemeClr>
                </a:solidFill>
              </a:rPr>
              <a:t>arrivati alla </a:t>
            </a:r>
            <a:r>
              <a:rPr lang="it-IT" dirty="0" smtClean="0">
                <a:solidFill>
                  <a:schemeClr val="tx2">
                    <a:lumMod val="50000"/>
                  </a:schemeClr>
                </a:solidFill>
              </a:rPr>
              <a:t>XIII </a:t>
            </a:r>
            <a:r>
              <a:rPr lang="it-IT" dirty="0">
                <a:solidFill>
                  <a:schemeClr val="tx2">
                    <a:lumMod val="50000"/>
                  </a:schemeClr>
                </a:solidFill>
              </a:rPr>
              <a:t>edizione, in cui ciascuno </a:t>
            </a:r>
            <a:r>
              <a:rPr lang="it-IT" dirty="0" smtClean="0">
                <a:solidFill>
                  <a:schemeClr val="tx2">
                    <a:lumMod val="50000"/>
                  </a:schemeClr>
                </a:solidFill>
              </a:rPr>
              <a:t>potesse esprimere </a:t>
            </a:r>
            <a:r>
              <a:rPr lang="it-IT" dirty="0">
                <a:solidFill>
                  <a:schemeClr val="tx2">
                    <a:lumMod val="50000"/>
                  </a:schemeClr>
                </a:solidFill>
              </a:rPr>
              <a:t>sensazioni, proposte, idee innovative, volte a rinsaldare i rapporti fra soci e con le </a:t>
            </a:r>
            <a:r>
              <a:rPr lang="it-IT" dirty="0" smtClean="0">
                <a:solidFill>
                  <a:schemeClr val="tx2">
                    <a:lumMod val="50000"/>
                  </a:schemeClr>
                </a:solidFill>
              </a:rPr>
              <a:t>Pubbliche </a:t>
            </a:r>
            <a:r>
              <a:rPr lang="it-IT" dirty="0">
                <a:solidFill>
                  <a:schemeClr val="tx2">
                    <a:lumMod val="50000"/>
                  </a:schemeClr>
                </a:solidFill>
              </a:rPr>
              <a:t>Istituzioni, migliorare le strutture organizzative ed operative,  dissertare su  qualsiasi </a:t>
            </a:r>
            <a:r>
              <a:rPr lang="it-IT" dirty="0" smtClean="0">
                <a:solidFill>
                  <a:schemeClr val="tx2">
                    <a:lumMod val="50000"/>
                  </a:schemeClr>
                </a:solidFill>
              </a:rPr>
              <a:t>altro </a:t>
            </a:r>
            <a:r>
              <a:rPr lang="it-IT" dirty="0">
                <a:solidFill>
                  <a:schemeClr val="tx2">
                    <a:lumMod val="50000"/>
                  </a:schemeClr>
                </a:solidFill>
              </a:rPr>
              <a:t>argomento </a:t>
            </a:r>
            <a:r>
              <a:rPr lang="it-IT" dirty="0" smtClean="0">
                <a:solidFill>
                  <a:schemeClr val="tx2">
                    <a:lumMod val="50000"/>
                  </a:schemeClr>
                </a:solidFill>
              </a:rPr>
              <a:t>utile alla causa dell’ E.R.A. </a:t>
            </a:r>
            <a:endParaRPr lang="it-IT" dirty="0">
              <a:solidFill>
                <a:schemeClr val="tx2">
                  <a:lumMod val="50000"/>
                </a:schemeClr>
              </a:solidFill>
            </a:endParaRPr>
          </a:p>
          <a:p>
            <a:endParaRPr lang="it-IT" dirty="0" smtClean="0">
              <a:solidFill>
                <a:schemeClr val="tx2">
                  <a:lumMod val="50000"/>
                </a:schemeClr>
              </a:solidFill>
            </a:endParaRPr>
          </a:p>
          <a:p>
            <a:endParaRPr lang="it-IT" dirty="0">
              <a:solidFill>
                <a:schemeClr val="tx2">
                  <a:lumMod val="50000"/>
                </a:schemeClr>
              </a:solidFill>
            </a:endParaRPr>
          </a:p>
          <a:p>
            <a:endParaRPr lang="it-IT" dirty="0" smtClean="0">
              <a:solidFill>
                <a:schemeClr val="tx2">
                  <a:lumMod val="50000"/>
                </a:schemeClr>
              </a:solidFill>
            </a:endParaRPr>
          </a:p>
          <a:p>
            <a:r>
              <a:rPr lang="it-IT" dirty="0" smtClean="0">
                <a:solidFill>
                  <a:schemeClr val="tx2">
                    <a:lumMod val="50000"/>
                  </a:schemeClr>
                </a:solidFill>
              </a:rPr>
              <a:t> </a:t>
            </a:r>
          </a:p>
          <a:p>
            <a:endParaRPr lang="it-IT" dirty="0" smtClean="0">
              <a:solidFill>
                <a:schemeClr val="tx2">
                  <a:lumMod val="50000"/>
                </a:schemeClr>
              </a:solidFill>
            </a:endParaRPr>
          </a:p>
          <a:p>
            <a:endParaRPr lang="it-IT" dirty="0">
              <a:solidFill>
                <a:schemeClr val="tx2">
                  <a:lumMod val="50000"/>
                </a:schemeClr>
              </a:solidFill>
            </a:endParaRPr>
          </a:p>
          <a:p>
            <a:endParaRPr lang="it-IT" dirty="0" smtClean="0">
              <a:solidFill>
                <a:schemeClr val="tx2">
                  <a:lumMod val="50000"/>
                </a:schemeClr>
              </a:solidFill>
            </a:endParaRPr>
          </a:p>
          <a:p>
            <a:r>
              <a:rPr lang="it-IT" dirty="0" smtClean="0">
                <a:solidFill>
                  <a:schemeClr val="tx2">
                    <a:lumMod val="50000"/>
                  </a:schemeClr>
                </a:solidFill>
              </a:rPr>
              <a:t>                                  </a:t>
            </a:r>
            <a:r>
              <a:rPr lang="it-IT" sz="1800" i="1" dirty="0" smtClean="0">
                <a:solidFill>
                  <a:schemeClr val="tx2">
                    <a:lumMod val="50000"/>
                  </a:schemeClr>
                </a:solidFill>
              </a:rPr>
              <a:t>Ecco </a:t>
            </a:r>
            <a:r>
              <a:rPr lang="it-IT" sz="1800" i="1" dirty="0">
                <a:solidFill>
                  <a:schemeClr val="tx2">
                    <a:lumMod val="50000"/>
                  </a:schemeClr>
                </a:solidFill>
              </a:rPr>
              <a:t>due momenti, Quartu S. Elena e Palombara </a:t>
            </a:r>
            <a:r>
              <a:rPr lang="it-IT" sz="1800" i="1" dirty="0" smtClean="0">
                <a:solidFill>
                  <a:schemeClr val="tx2">
                    <a:lumMod val="50000"/>
                  </a:schemeClr>
                </a:solidFill>
              </a:rPr>
              <a:t>Sabina</a:t>
            </a:r>
            <a:endParaRPr lang="it-IT" sz="1800" i="1" dirty="0">
              <a:solidFill>
                <a:schemeClr val="tx2">
                  <a:lumMod val="50000"/>
                </a:schemeClr>
              </a:solidFill>
            </a:endParaRPr>
          </a:p>
          <a:p>
            <a:endParaRPr lang="it-IT" dirty="0">
              <a:solidFill>
                <a:schemeClr val="tx2">
                  <a:lumMod val="50000"/>
                </a:schemeClr>
              </a:solidFill>
            </a:endParaRPr>
          </a:p>
        </p:txBody>
      </p:sp>
      <p:pic>
        <p:nvPicPr>
          <p:cNvPr id="5" name="Picture 2" descr="C:\Users\Mimmo\Desktop\Documenti personali\Documenti Word\Mimmo\Radio\Era\Quartu\Senza nome-True Color-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377" y="4824908"/>
            <a:ext cx="3335104" cy="2204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Mimmo\Desktop\Documenti personali\Documenti Word\Mimmo\Radio\Era\Palombara Sabina 2016\20160417_1015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5092" y="4824908"/>
            <a:ext cx="2888893" cy="216667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40073">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52403" y="864468"/>
            <a:ext cx="11017224" cy="2462213"/>
          </a:xfrm>
          <a:prstGeom prst="rect">
            <a:avLst/>
          </a:prstGeom>
        </p:spPr>
        <p:txBody>
          <a:bodyPr wrap="square">
            <a:spAutoFit/>
          </a:bodyPr>
          <a:lstStyle/>
          <a:p>
            <a:r>
              <a:rPr lang="it-IT" dirty="0" smtClean="0">
                <a:solidFill>
                  <a:schemeClr val="tx2">
                    <a:lumMod val="50000"/>
                  </a:schemeClr>
                </a:solidFill>
              </a:rPr>
              <a:t>Ma </a:t>
            </a:r>
            <a:r>
              <a:rPr lang="it-IT" dirty="0">
                <a:solidFill>
                  <a:schemeClr val="tx2">
                    <a:lumMod val="50000"/>
                  </a:schemeClr>
                </a:solidFill>
              </a:rPr>
              <a:t>non meno fecondo è stato, nella veste di Presidente, il suo impegno volto al </a:t>
            </a:r>
            <a:r>
              <a:rPr lang="it-IT" b="1" i="1" dirty="0">
                <a:solidFill>
                  <a:schemeClr val="tx2">
                    <a:lumMod val="50000"/>
                  </a:schemeClr>
                </a:solidFill>
              </a:rPr>
              <a:t>rafforzamento dei rapporti verso le Istituzioni</a:t>
            </a:r>
            <a:r>
              <a:rPr lang="it-IT" dirty="0">
                <a:solidFill>
                  <a:schemeClr val="tx2">
                    <a:lumMod val="50000"/>
                  </a:schemeClr>
                </a:solidFill>
              </a:rPr>
              <a:t>, dai cui rappresentanti ha saputo acquisire quella particolare considerazione e quella fiducia, che gli hanno  </a:t>
            </a:r>
            <a:r>
              <a:rPr lang="it-IT" dirty="0" smtClean="0">
                <a:solidFill>
                  <a:schemeClr val="tx2">
                    <a:lumMod val="50000"/>
                  </a:schemeClr>
                </a:solidFill>
              </a:rPr>
              <a:t>cominciato a consentire </a:t>
            </a:r>
            <a:r>
              <a:rPr lang="it-IT" dirty="0">
                <a:solidFill>
                  <a:schemeClr val="tx2">
                    <a:lumMod val="50000"/>
                  </a:schemeClr>
                </a:solidFill>
              </a:rPr>
              <a:t>di dotare gradatamente le Sezioni </a:t>
            </a:r>
            <a:r>
              <a:rPr lang="it-IT" dirty="0" smtClean="0">
                <a:solidFill>
                  <a:schemeClr val="tx2">
                    <a:lumMod val="50000"/>
                  </a:schemeClr>
                </a:solidFill>
              </a:rPr>
              <a:t>E.R.A. </a:t>
            </a:r>
            <a:r>
              <a:rPr lang="it-IT" dirty="0">
                <a:solidFill>
                  <a:schemeClr val="tx2">
                    <a:lumMod val="50000"/>
                  </a:schemeClr>
                </a:solidFill>
              </a:rPr>
              <a:t>di attrezzature e mezzi idonei per gli interventi di protezione civile. Con tali dotazioni </a:t>
            </a:r>
            <a:r>
              <a:rPr lang="it-IT" dirty="0" smtClean="0">
                <a:solidFill>
                  <a:schemeClr val="tx2">
                    <a:lumMod val="50000"/>
                  </a:schemeClr>
                </a:solidFill>
              </a:rPr>
              <a:t>l’E.R.A. </a:t>
            </a:r>
            <a:r>
              <a:rPr lang="it-IT" dirty="0">
                <a:solidFill>
                  <a:schemeClr val="tx2">
                    <a:lumMod val="50000"/>
                  </a:schemeClr>
                </a:solidFill>
              </a:rPr>
              <a:t>ha potuto partecipare attivamente e con successo agli ultimi eventi calamitosi, che hanno tragicamente segnato in più occasioni la nostra </a:t>
            </a:r>
            <a:r>
              <a:rPr lang="it-IT" dirty="0" smtClean="0">
                <a:solidFill>
                  <a:schemeClr val="tx2">
                    <a:lumMod val="50000"/>
                  </a:schemeClr>
                </a:solidFill>
              </a:rPr>
              <a:t>Nazione, nonché a tante altre attività di protezione civile. </a:t>
            </a:r>
            <a:endParaRPr lang="it-IT" dirty="0">
              <a:solidFill>
                <a:schemeClr val="tx2">
                  <a:lumMod val="50000"/>
                </a:schemeClr>
              </a:solidFill>
            </a:endParaRPr>
          </a:p>
        </p:txBody>
      </p:sp>
      <p:pic>
        <p:nvPicPr>
          <p:cNvPr id="3" name="Immagine 2"/>
          <p:cNvPicPr/>
          <p:nvPr/>
        </p:nvPicPr>
        <p:blipFill>
          <a:blip r:embed="rId2" cstate="print">
            <a:extLst>
              <a:ext uri="{28A0092B-C50C-407E-A947-70E740481C1C}">
                <a14:useLocalDpi xmlns:a14="http://schemas.microsoft.com/office/drawing/2010/main" val="0"/>
              </a:ext>
            </a:extLst>
          </a:blip>
          <a:stretch>
            <a:fillRect/>
          </a:stretch>
        </p:blipFill>
        <p:spPr>
          <a:xfrm>
            <a:off x="252403" y="4248843"/>
            <a:ext cx="2916346" cy="1935559"/>
          </a:xfrm>
          <a:prstGeom prst="rect">
            <a:avLst/>
          </a:prstGeom>
        </p:spPr>
      </p:pic>
      <p:pic>
        <p:nvPicPr>
          <p:cNvPr id="4" name="Picture 2" descr="C:\Users\Mimmo\Desktop\Cer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789" y="4269558"/>
            <a:ext cx="3456384" cy="1914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Mimmo\Desktop\Isch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543" y="4269559"/>
            <a:ext cx="3466084" cy="1914844"/>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30474">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6421" y="1224508"/>
            <a:ext cx="11017224" cy="6186309"/>
          </a:xfrm>
          <a:prstGeom prst="rect">
            <a:avLst/>
          </a:prstGeom>
        </p:spPr>
        <p:txBody>
          <a:bodyPr wrap="square">
            <a:spAutoFit/>
          </a:bodyPr>
          <a:lstStyle/>
          <a:p>
            <a:r>
              <a:rPr lang="it-IT" dirty="0" smtClean="0"/>
              <a:t>  </a:t>
            </a:r>
            <a:r>
              <a:rPr lang="it-IT" dirty="0" smtClean="0">
                <a:solidFill>
                  <a:schemeClr val="tx2">
                    <a:lumMod val="50000"/>
                  </a:schemeClr>
                </a:solidFill>
              </a:rPr>
              <a:t>E </a:t>
            </a:r>
            <a:r>
              <a:rPr lang="it-IT" dirty="0">
                <a:solidFill>
                  <a:schemeClr val="tx2">
                    <a:lumMod val="50000"/>
                  </a:schemeClr>
                </a:solidFill>
              </a:rPr>
              <a:t>il suo lavoro certosino prosegue e so, conoscendolo bene, che non si fermerà fino al conseguimento degli obiettivi finali che di volta in volta si è preconfigurati, ed anche oltre.</a:t>
            </a:r>
          </a:p>
          <a:p>
            <a:r>
              <a:rPr lang="it-IT" dirty="0" smtClean="0">
                <a:solidFill>
                  <a:schemeClr val="tx2">
                    <a:lumMod val="50000"/>
                  </a:schemeClr>
                </a:solidFill>
              </a:rPr>
              <a:t>  E </a:t>
            </a:r>
            <a:r>
              <a:rPr lang="it-IT" dirty="0">
                <a:solidFill>
                  <a:schemeClr val="tx2">
                    <a:lumMod val="50000"/>
                  </a:schemeClr>
                </a:solidFill>
              </a:rPr>
              <a:t>allora forza Marcello, noi siamo con </a:t>
            </a:r>
            <a:r>
              <a:rPr lang="it-IT" dirty="0" smtClean="0">
                <a:solidFill>
                  <a:schemeClr val="tx2">
                    <a:lumMod val="50000"/>
                  </a:schemeClr>
                </a:solidFill>
              </a:rPr>
              <a:t>te!</a:t>
            </a:r>
            <a:endParaRPr lang="it-IT" dirty="0">
              <a:solidFill>
                <a:schemeClr val="tx2">
                  <a:lumMod val="50000"/>
                </a:schemeClr>
              </a:solidFill>
            </a:endParaRPr>
          </a:p>
          <a:p>
            <a:r>
              <a:rPr lang="it-IT" dirty="0" smtClean="0">
                <a:solidFill>
                  <a:schemeClr val="tx2">
                    <a:lumMod val="50000"/>
                  </a:schemeClr>
                </a:solidFill>
              </a:rPr>
              <a:t>  E intanto il processo evolutivo prosegue ininterrotto a vele spiegate e l’E.R.A. si trova ancor più che mai sulla cresta dell’onda al top della sua invidiabile vitalità e irrefrenabile espansione territoriale.</a:t>
            </a:r>
          </a:p>
          <a:p>
            <a:r>
              <a:rPr lang="it-IT" dirty="0" smtClean="0">
                <a:solidFill>
                  <a:schemeClr val="tx2">
                    <a:lumMod val="50000"/>
                  </a:schemeClr>
                </a:solidFill>
              </a:rPr>
              <a:t>  E’ ormai notorio come l’attuale legislazione abbia innovato in materia di Associazioni di volontariato di pubblica utilità. A seguito di tali modifiche l’E.R.A. dovrà subire in prospettiva anche una </a:t>
            </a:r>
            <a:r>
              <a:rPr lang="it-IT" b="1" i="1" dirty="0" smtClean="0">
                <a:solidFill>
                  <a:schemeClr val="tx2">
                    <a:lumMod val="50000"/>
                  </a:schemeClr>
                </a:solidFill>
              </a:rPr>
              <a:t>“mutazione genetica”</a:t>
            </a:r>
            <a:r>
              <a:rPr lang="it-IT" dirty="0" smtClean="0">
                <a:solidFill>
                  <a:schemeClr val="tx2">
                    <a:lumMod val="50000"/>
                  </a:schemeClr>
                </a:solidFill>
              </a:rPr>
              <a:t>, un cambiamento direi quasi di pelle, che condurrà ad inevitabili adattamenti in termini di affiliazioni, portandola a dover assorbire al suo interno un più ampio ventaglio di Associazioni con funzioni impensabili per la vocazione prettamente radioamatoriale e di volontariato di protezione civile, che </a:t>
            </a:r>
            <a:r>
              <a:rPr lang="it-IT" dirty="0">
                <a:solidFill>
                  <a:schemeClr val="tx2">
                    <a:lumMod val="50000"/>
                  </a:schemeClr>
                </a:solidFill>
              </a:rPr>
              <a:t>hanno finora caratterizzato </a:t>
            </a:r>
            <a:r>
              <a:rPr lang="it-IT" dirty="0" smtClean="0">
                <a:solidFill>
                  <a:schemeClr val="tx2">
                    <a:lumMod val="50000"/>
                  </a:schemeClr>
                </a:solidFill>
              </a:rPr>
              <a:t>l’E.R.A.</a:t>
            </a:r>
          </a:p>
          <a:p>
            <a:r>
              <a:rPr lang="it-IT" dirty="0" smtClean="0">
                <a:solidFill>
                  <a:schemeClr val="tx2">
                    <a:lumMod val="50000"/>
                  </a:schemeClr>
                </a:solidFill>
              </a:rPr>
              <a:t>Vedremo gli sviluppi!  </a:t>
            </a:r>
          </a:p>
          <a:p>
            <a:r>
              <a:rPr lang="it-IT" dirty="0">
                <a:solidFill>
                  <a:schemeClr val="tx2">
                    <a:lumMod val="50000"/>
                  </a:schemeClr>
                </a:solidFill>
              </a:rPr>
              <a:t> Ed in quest’ottica </a:t>
            </a:r>
            <a:r>
              <a:rPr lang="it-IT" dirty="0" smtClean="0">
                <a:solidFill>
                  <a:schemeClr val="tx2">
                    <a:lumMod val="50000"/>
                  </a:schemeClr>
                </a:solidFill>
              </a:rPr>
              <a:t>intanto l’E.R.A</a:t>
            </a:r>
            <a:r>
              <a:rPr lang="it-IT" dirty="0">
                <a:solidFill>
                  <a:schemeClr val="tx2">
                    <a:lumMod val="50000"/>
                  </a:schemeClr>
                </a:solidFill>
              </a:rPr>
              <a:t>. si è dotata di un nuovo statuto, di cui tutti i soci ormai siamo stati informati.</a:t>
            </a:r>
          </a:p>
          <a:p>
            <a:endParaRPr lang="it-IT" dirty="0" smtClean="0">
              <a:solidFill>
                <a:schemeClr val="tx2">
                  <a:lumMod val="50000"/>
                </a:schemeClr>
              </a:solidFill>
            </a:endParaRPr>
          </a:p>
          <a:p>
            <a:r>
              <a:rPr lang="it-IT" dirty="0" smtClean="0">
                <a:solidFill>
                  <a:schemeClr val="tx2">
                    <a:lumMod val="50000"/>
                  </a:schemeClr>
                </a:solidFill>
              </a:rPr>
              <a:t> </a:t>
            </a:r>
            <a:endParaRPr lang="it-IT" dirty="0">
              <a:solidFill>
                <a:schemeClr val="tx2">
                  <a:lumMod val="50000"/>
                </a:schemeClr>
              </a:solidFill>
            </a:endParaRPr>
          </a:p>
        </p:txBody>
      </p:sp>
      <p:sp>
        <p:nvSpPr>
          <p:cNvPr id="5" name="CasellaDiTesto 4"/>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cSld>
  <p:clrMapOvr>
    <a:masterClrMapping/>
  </p:clrMapOvr>
  <p:transition spd="slow" advClick="0" advTm="61761">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04453" y="1714044"/>
            <a:ext cx="10585176" cy="2800767"/>
          </a:xfrm>
          <a:prstGeom prst="rect">
            <a:avLst/>
          </a:prstGeom>
        </p:spPr>
        <p:txBody>
          <a:bodyPr wrap="square">
            <a:spAutoFit/>
          </a:bodyPr>
          <a:lstStyle/>
          <a:p>
            <a:r>
              <a:rPr lang="it-IT" i="1" dirty="0">
                <a:solidFill>
                  <a:srgbClr val="A22D16"/>
                </a:solidFill>
              </a:rPr>
              <a:t>……..e così la storia continua,………..lancia in resta! </a:t>
            </a:r>
            <a:endParaRPr lang="it-IT" dirty="0">
              <a:solidFill>
                <a:srgbClr val="A22D16"/>
              </a:solidFill>
            </a:endParaRPr>
          </a:p>
          <a:p>
            <a:r>
              <a:rPr lang="it-IT" i="1" dirty="0">
                <a:solidFill>
                  <a:srgbClr val="A22D16"/>
                </a:solidFill>
              </a:rPr>
              <a:t>          Che il Signore abbia in gloria il popolo Eraniano e i suoi illuminati motivatori Nazionali e Locali  nella loro efficace operatività, magnanimamente profusa in favore  dell’ umana solidarietà, ma, egoisticamente anche, con ritorno in termini di profonda soddisfazione interiore </a:t>
            </a:r>
            <a:r>
              <a:rPr lang="it-IT" i="1" dirty="0" smtClean="0">
                <a:solidFill>
                  <a:srgbClr val="A22D16"/>
                </a:solidFill>
              </a:rPr>
              <a:t>e, con una strizzatina d’occhio, anche di </a:t>
            </a:r>
            <a:r>
              <a:rPr lang="it-IT" i="1" dirty="0">
                <a:solidFill>
                  <a:srgbClr val="A22D16"/>
                </a:solidFill>
              </a:rPr>
              <a:t>sano passatempo da parte dei </a:t>
            </a:r>
            <a:r>
              <a:rPr lang="it-IT" i="1">
                <a:solidFill>
                  <a:srgbClr val="A22D16"/>
                </a:solidFill>
              </a:rPr>
              <a:t>nostri </a:t>
            </a:r>
            <a:r>
              <a:rPr lang="it-IT" i="1" smtClean="0">
                <a:solidFill>
                  <a:srgbClr val="A22D16"/>
                </a:solidFill>
              </a:rPr>
              <a:t>semplici, </a:t>
            </a:r>
            <a:r>
              <a:rPr lang="it-IT" i="1" dirty="0">
                <a:solidFill>
                  <a:srgbClr val="A22D16"/>
                </a:solidFill>
              </a:rPr>
              <a:t>umani, ma  entusiasti, radioamatori!</a:t>
            </a:r>
            <a:endParaRPr lang="it-IT" dirty="0">
              <a:solidFill>
                <a:srgbClr val="A22D16"/>
              </a:solidFill>
            </a:endParaRPr>
          </a:p>
          <a:p>
            <a:r>
              <a:rPr lang="it-IT" b="1" i="1" dirty="0">
                <a:solidFill>
                  <a:srgbClr val="A22D16"/>
                </a:solidFill>
              </a:rPr>
              <a:t> </a:t>
            </a:r>
            <a:endParaRPr lang="it-IT" dirty="0">
              <a:solidFill>
                <a:srgbClr val="A22D16"/>
              </a:solidFill>
            </a:endParaRPr>
          </a:p>
          <a:p>
            <a:r>
              <a:rPr lang="it-IT" b="1" i="1" dirty="0">
                <a:solidFill>
                  <a:srgbClr val="A22D16"/>
                </a:solidFill>
              </a:rPr>
              <a:t>IT9 WAT Mimmo	</a:t>
            </a:r>
            <a:endParaRPr lang="it-IT" dirty="0">
              <a:solidFill>
                <a:srgbClr val="A22D16"/>
              </a:solidFill>
            </a:endParaRPr>
          </a:p>
        </p:txBody>
      </p:sp>
      <p:sp>
        <p:nvSpPr>
          <p:cNvPr id="4" name="CasellaDiTesto 3"/>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3">
                    <a:lumMod val="50000"/>
                  </a:schemeClr>
                </a:solidFill>
              </a:rPr>
              <a:t>By</a:t>
            </a:r>
          </a:p>
          <a:p>
            <a:endParaRPr lang="it-IT" sz="900" b="1" dirty="0">
              <a:solidFill>
                <a:schemeClr val="accent3">
                  <a:lumMod val="50000"/>
                </a:schemeClr>
              </a:solidFill>
            </a:endParaRPr>
          </a:p>
          <a:p>
            <a:r>
              <a:rPr lang="it-IT" sz="900" b="1" dirty="0" smtClean="0">
                <a:solidFill>
                  <a:schemeClr val="accent3">
                    <a:lumMod val="50000"/>
                  </a:schemeClr>
                </a:solidFill>
              </a:rPr>
              <a:t>IT9</a:t>
            </a:r>
            <a:endParaRPr lang="it-IT" sz="900" b="1" dirty="0">
              <a:solidFill>
                <a:schemeClr val="accent3">
                  <a:lumMod val="50000"/>
                </a:schemeClr>
              </a:solidFill>
            </a:endParaRPr>
          </a:p>
          <a:p>
            <a:endParaRPr lang="it-IT" sz="900" b="1" dirty="0" smtClean="0">
              <a:solidFill>
                <a:schemeClr val="accent3">
                  <a:lumMod val="50000"/>
                </a:schemeClr>
              </a:solidFill>
            </a:endParaRPr>
          </a:p>
          <a:p>
            <a:r>
              <a:rPr lang="it-IT" sz="900" b="1" dirty="0" smtClean="0">
                <a:solidFill>
                  <a:schemeClr val="accent3">
                    <a:lumMod val="50000"/>
                  </a:schemeClr>
                </a:solidFill>
              </a:rPr>
              <a:t>Wat </a:t>
            </a:r>
          </a:p>
          <a:p>
            <a:endParaRPr lang="it-IT" sz="900" b="1" dirty="0">
              <a:solidFill>
                <a:schemeClr val="accent3">
                  <a:lumMod val="50000"/>
                </a:schemeClr>
              </a:solidFill>
            </a:endParaRPr>
          </a:p>
          <a:p>
            <a:r>
              <a:rPr lang="it-IT" sz="900" b="1" dirty="0" smtClean="0">
                <a:solidFill>
                  <a:schemeClr val="accent3">
                    <a:lumMod val="50000"/>
                  </a:schemeClr>
                </a:solidFill>
              </a:rPr>
              <a:t>Mimmo</a:t>
            </a:r>
            <a:endParaRPr lang="it-IT" sz="900" b="1" dirty="0">
              <a:solidFill>
                <a:schemeClr val="accent3">
                  <a:lumMod val="50000"/>
                </a:schemeClr>
              </a:solidFill>
            </a:endParaRPr>
          </a:p>
        </p:txBody>
      </p:sp>
    </p:spTree>
    <p:extLst>
      <p:ext uri="{BB962C8B-B14F-4D97-AF65-F5344CB8AC3E}">
        <p14:creationId xmlns:p14="http://schemas.microsoft.com/office/powerpoint/2010/main" val="1145385851"/>
      </p:ext>
    </p:extLst>
  </p:cSld>
  <p:clrMapOvr>
    <a:masterClrMapping/>
  </p:clrMapOvr>
  <p:transition spd="slow" advClick="0" advTm="32364">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8210" y="453319"/>
            <a:ext cx="11305654" cy="4154984"/>
          </a:xfrm>
          <a:prstGeom prst="rect">
            <a:avLst/>
          </a:prstGeom>
        </p:spPr>
        <p:txBody>
          <a:bodyPr wrap="square">
            <a:spAutoFit/>
          </a:bodyPr>
          <a:lstStyle/>
          <a:p>
            <a:r>
              <a:rPr lang="it-IT" dirty="0" smtClean="0">
                <a:solidFill>
                  <a:schemeClr val="bg2">
                    <a:lumMod val="25000"/>
                  </a:schemeClr>
                </a:solidFill>
              </a:rPr>
              <a:t> </a:t>
            </a:r>
            <a:r>
              <a:rPr lang="it-IT" dirty="0" smtClean="0">
                <a:solidFill>
                  <a:schemeClr val="tx2">
                    <a:lumMod val="50000"/>
                  </a:schemeClr>
                </a:solidFill>
              </a:rPr>
              <a:t>Lo </a:t>
            </a:r>
            <a:r>
              <a:rPr lang="it-IT" dirty="0">
                <a:solidFill>
                  <a:schemeClr val="tx2">
                    <a:lumMod val="50000"/>
                  </a:schemeClr>
                </a:solidFill>
              </a:rPr>
              <a:t>scrivente, pur essendo stato tenuto in </a:t>
            </a:r>
            <a:r>
              <a:rPr lang="it-IT" dirty="0" smtClean="0">
                <a:solidFill>
                  <a:schemeClr val="tx2">
                    <a:lumMod val="50000"/>
                  </a:schemeClr>
                </a:solidFill>
              </a:rPr>
              <a:t>standby dal Presidente </a:t>
            </a:r>
            <a:r>
              <a:rPr lang="it-IT" dirty="0">
                <a:solidFill>
                  <a:schemeClr val="tx2">
                    <a:lumMod val="50000"/>
                  </a:schemeClr>
                </a:solidFill>
              </a:rPr>
              <a:t>Marcello, che </a:t>
            </a:r>
            <a:r>
              <a:rPr lang="it-IT" dirty="0" smtClean="0">
                <a:solidFill>
                  <a:schemeClr val="tx2">
                    <a:lumMod val="50000"/>
                  </a:schemeClr>
                </a:solidFill>
              </a:rPr>
              <a:t>inossidabile </a:t>
            </a:r>
            <a:r>
              <a:rPr lang="it-IT" dirty="0">
                <a:solidFill>
                  <a:schemeClr val="tx2">
                    <a:lumMod val="50000"/>
                  </a:schemeClr>
                </a:solidFill>
              </a:rPr>
              <a:t>continua a </a:t>
            </a:r>
            <a:r>
              <a:rPr lang="it-IT" dirty="0" smtClean="0">
                <a:solidFill>
                  <a:schemeClr val="tx2">
                    <a:lumMod val="50000"/>
                  </a:schemeClr>
                </a:solidFill>
              </a:rPr>
              <a:t>guidarci, </a:t>
            </a:r>
            <a:r>
              <a:rPr lang="it-IT" dirty="0">
                <a:solidFill>
                  <a:schemeClr val="tx2">
                    <a:lumMod val="50000"/>
                  </a:schemeClr>
                </a:solidFill>
              </a:rPr>
              <a:t>fu poi ammesso al primo corso </a:t>
            </a:r>
            <a:r>
              <a:rPr lang="it-IT" dirty="0" smtClean="0">
                <a:solidFill>
                  <a:schemeClr val="tx2">
                    <a:lumMod val="50000"/>
                  </a:schemeClr>
                </a:solidFill>
              </a:rPr>
              <a:t>tosto iniziato</a:t>
            </a:r>
            <a:r>
              <a:rPr lang="it-IT" dirty="0">
                <a:solidFill>
                  <a:schemeClr val="tx2">
                    <a:lumMod val="50000"/>
                  </a:schemeClr>
                </a:solidFill>
              </a:rPr>
              <a:t>, conseguendo con tanti  altri l’auspicata patente.  </a:t>
            </a:r>
            <a:endParaRPr lang="it-IT" dirty="0" smtClean="0">
              <a:solidFill>
                <a:schemeClr val="tx2">
                  <a:lumMod val="50000"/>
                </a:schemeClr>
              </a:solidFill>
            </a:endParaRPr>
          </a:p>
          <a:p>
            <a:endParaRPr lang="it-IT" b="1" dirty="0">
              <a:solidFill>
                <a:schemeClr val="tx2">
                  <a:lumMod val="50000"/>
                </a:schemeClr>
              </a:solidFill>
            </a:endParaRPr>
          </a:p>
          <a:p>
            <a:r>
              <a:rPr lang="it-IT" b="1" dirty="0" smtClean="0">
                <a:solidFill>
                  <a:schemeClr val="tx2">
                    <a:lumMod val="50000"/>
                  </a:schemeClr>
                </a:solidFill>
              </a:rPr>
              <a:t> Era </a:t>
            </a:r>
            <a:r>
              <a:rPr lang="it-IT" b="1" dirty="0">
                <a:solidFill>
                  <a:schemeClr val="tx2">
                    <a:lumMod val="50000"/>
                  </a:schemeClr>
                </a:solidFill>
              </a:rPr>
              <a:t>l’anno di grazia </a:t>
            </a:r>
            <a:r>
              <a:rPr lang="it-IT" b="1" dirty="0" smtClean="0">
                <a:solidFill>
                  <a:schemeClr val="tx2">
                    <a:lumMod val="50000"/>
                  </a:schemeClr>
                </a:solidFill>
              </a:rPr>
              <a:t>1993, </a:t>
            </a:r>
            <a:r>
              <a:rPr lang="it-IT" b="1" dirty="0">
                <a:solidFill>
                  <a:schemeClr val="tx2">
                    <a:lumMod val="50000"/>
                  </a:schemeClr>
                </a:solidFill>
              </a:rPr>
              <a:t>anno della prima generazione di operatori di stazione di radioamatori A.Ra.S</a:t>
            </a:r>
            <a:r>
              <a:rPr lang="it-IT" b="1" dirty="0" smtClean="0">
                <a:solidFill>
                  <a:schemeClr val="tx2">
                    <a:lumMod val="50000"/>
                  </a:schemeClr>
                </a:solidFill>
              </a:rPr>
              <a:t>., «</a:t>
            </a:r>
            <a:r>
              <a:rPr lang="it-IT" b="1" i="1" dirty="0" smtClean="0">
                <a:solidFill>
                  <a:schemeClr val="tx2">
                    <a:lumMod val="50000"/>
                  </a:schemeClr>
                </a:solidFill>
              </a:rPr>
              <a:t>la generazione alfa»</a:t>
            </a:r>
            <a:r>
              <a:rPr lang="it-IT" b="1" dirty="0" smtClean="0">
                <a:solidFill>
                  <a:schemeClr val="tx2">
                    <a:lumMod val="50000"/>
                  </a:schemeClr>
                </a:solidFill>
              </a:rPr>
              <a:t>!</a:t>
            </a:r>
          </a:p>
          <a:p>
            <a:r>
              <a:rPr lang="it-IT" dirty="0"/>
              <a:t>Superstiti in ambito E.R.A di questa generazione, Guido Battiato IW9DXW, Sergio Feliciello IW9EPJ e Mimmo Radosta </a:t>
            </a:r>
            <a:r>
              <a:rPr lang="it-IT" dirty="0" smtClean="0"/>
              <a:t>IT9WAT.</a:t>
            </a:r>
            <a:endParaRPr lang="it-IT" dirty="0" smtClean="0">
              <a:solidFill>
                <a:schemeClr val="tx2">
                  <a:lumMod val="50000"/>
                </a:schemeClr>
              </a:solidFill>
            </a:endParaRPr>
          </a:p>
          <a:p>
            <a:r>
              <a:rPr lang="it-IT" dirty="0" smtClean="0">
                <a:solidFill>
                  <a:schemeClr val="tx2">
                    <a:lumMod val="50000"/>
                  </a:schemeClr>
                </a:solidFill>
              </a:rPr>
              <a:t> Uno </a:t>
            </a:r>
            <a:r>
              <a:rPr lang="it-IT" dirty="0">
                <a:solidFill>
                  <a:schemeClr val="tx2">
                    <a:lumMod val="50000"/>
                  </a:schemeClr>
                </a:solidFill>
              </a:rPr>
              <a:t>degli storici istruttori sia nel campo dell’elettronica, della radiotecnica e della telegrafia fu </a:t>
            </a:r>
            <a:r>
              <a:rPr lang="it-IT" b="1" dirty="0">
                <a:solidFill>
                  <a:schemeClr val="tx2">
                    <a:lumMod val="50000"/>
                  </a:schemeClr>
                </a:solidFill>
              </a:rPr>
              <a:t>Gioacchino Ferrara, IT9HVV</a:t>
            </a:r>
            <a:r>
              <a:rPr lang="it-IT" dirty="0">
                <a:solidFill>
                  <a:schemeClr val="tx2">
                    <a:lumMod val="50000"/>
                  </a:schemeClr>
                </a:solidFill>
              </a:rPr>
              <a:t>, la cui passione per la radio finiva per </a:t>
            </a:r>
            <a:r>
              <a:rPr lang="it-IT" dirty="0" smtClean="0">
                <a:solidFill>
                  <a:schemeClr val="tx2">
                    <a:lumMod val="50000"/>
                  </a:schemeClr>
                </a:solidFill>
              </a:rPr>
              <a:t>contagiare tutti </a:t>
            </a:r>
            <a:r>
              <a:rPr lang="it-IT" dirty="0">
                <a:solidFill>
                  <a:schemeClr val="tx2">
                    <a:lumMod val="50000"/>
                  </a:schemeClr>
                </a:solidFill>
              </a:rPr>
              <a:t>i corsisti e </a:t>
            </a:r>
            <a:r>
              <a:rPr lang="it-IT" dirty="0" smtClean="0">
                <a:solidFill>
                  <a:schemeClr val="tx2">
                    <a:lumMod val="50000"/>
                  </a:schemeClr>
                </a:solidFill>
              </a:rPr>
              <a:t>dalle cui dita il tasto CW emanava una </a:t>
            </a:r>
            <a:r>
              <a:rPr lang="it-IT" dirty="0">
                <a:solidFill>
                  <a:schemeClr val="tx2">
                    <a:lumMod val="50000"/>
                  </a:schemeClr>
                </a:solidFill>
              </a:rPr>
              <a:t>“armoniosa musicalità</a:t>
            </a:r>
            <a:r>
              <a:rPr lang="it-IT" dirty="0" smtClean="0">
                <a:solidFill>
                  <a:schemeClr val="tx2">
                    <a:lumMod val="50000"/>
                  </a:schemeClr>
                </a:solidFill>
              </a:rPr>
              <a:t>”, </a:t>
            </a:r>
            <a:r>
              <a:rPr lang="it-IT" dirty="0">
                <a:solidFill>
                  <a:schemeClr val="tx2">
                    <a:lumMod val="50000"/>
                  </a:schemeClr>
                </a:solidFill>
              </a:rPr>
              <a:t>semplicemente coinvolgente. </a:t>
            </a:r>
          </a:p>
        </p:txBody>
      </p:sp>
      <p:sp>
        <p:nvSpPr>
          <p:cNvPr id="4" name="Rettangolo 3"/>
          <p:cNvSpPr/>
          <p:nvPr/>
        </p:nvSpPr>
        <p:spPr>
          <a:xfrm>
            <a:off x="216421" y="4392860"/>
            <a:ext cx="11089232" cy="430887"/>
          </a:xfrm>
          <a:prstGeom prst="rect">
            <a:avLst/>
          </a:prstGeom>
        </p:spPr>
        <p:txBody>
          <a:bodyPr wrap="square">
            <a:spAutoFit/>
          </a:bodyPr>
          <a:lstStyle/>
          <a:p>
            <a:r>
              <a:rPr lang="it-IT" dirty="0" smtClean="0"/>
              <a:t> </a:t>
            </a:r>
            <a:r>
              <a:rPr lang="it-IT" dirty="0" smtClean="0">
                <a:solidFill>
                  <a:schemeClr val="tx2">
                    <a:lumMod val="50000"/>
                  </a:schemeClr>
                </a:solidFill>
              </a:rPr>
              <a:t>Questa </a:t>
            </a:r>
            <a:r>
              <a:rPr lang="it-IT" dirty="0">
                <a:solidFill>
                  <a:schemeClr val="tx2">
                    <a:lumMod val="50000"/>
                  </a:schemeClr>
                </a:solidFill>
              </a:rPr>
              <a:t>la sua QSL card, che </a:t>
            </a:r>
            <a:r>
              <a:rPr lang="it-IT" dirty="0" smtClean="0">
                <a:solidFill>
                  <a:schemeClr val="tx2">
                    <a:lumMod val="50000"/>
                  </a:schemeClr>
                </a:solidFill>
              </a:rPr>
              <a:t>dissimula la </a:t>
            </a:r>
            <a:r>
              <a:rPr lang="it-IT" dirty="0">
                <a:solidFill>
                  <a:schemeClr val="tx2">
                    <a:lumMod val="50000"/>
                  </a:schemeClr>
                </a:solidFill>
              </a:rPr>
              <a:t>sua </a:t>
            </a:r>
            <a:r>
              <a:rPr lang="it-IT" dirty="0" smtClean="0">
                <a:solidFill>
                  <a:schemeClr val="tx2">
                    <a:lumMod val="50000"/>
                  </a:schemeClr>
                </a:solidFill>
              </a:rPr>
              <a:t>mansione </a:t>
            </a:r>
            <a:r>
              <a:rPr lang="it-IT" dirty="0">
                <a:solidFill>
                  <a:schemeClr val="tx2">
                    <a:lumMod val="50000"/>
                  </a:schemeClr>
                </a:solidFill>
              </a:rPr>
              <a:t>di </a:t>
            </a:r>
            <a:r>
              <a:rPr lang="it-IT" dirty="0" smtClean="0">
                <a:solidFill>
                  <a:schemeClr val="tx2">
                    <a:lumMod val="50000"/>
                  </a:schemeClr>
                </a:solidFill>
              </a:rPr>
              <a:t>ex radiotelegrafista </a:t>
            </a:r>
            <a:r>
              <a:rPr lang="it-IT" dirty="0">
                <a:solidFill>
                  <a:schemeClr val="tx2">
                    <a:lumMod val="50000"/>
                  </a:schemeClr>
                </a:solidFill>
              </a:rPr>
              <a:t>in Marina.</a:t>
            </a:r>
          </a:p>
        </p:txBody>
      </p:sp>
      <p:pic>
        <p:nvPicPr>
          <p:cNvPr id="5" name="Immagine 4"/>
          <p:cNvPicPr/>
          <p:nvPr/>
        </p:nvPicPr>
        <p:blipFill>
          <a:blip r:embed="rId2" cstate="print">
            <a:extLst>
              <a:ext uri="{28A0092B-C50C-407E-A947-70E740481C1C}">
                <a14:useLocalDpi xmlns:a14="http://schemas.microsoft.com/office/drawing/2010/main" val="0"/>
              </a:ext>
            </a:extLst>
          </a:blip>
          <a:stretch>
            <a:fillRect/>
          </a:stretch>
        </p:blipFill>
        <p:spPr>
          <a:xfrm>
            <a:off x="3816821" y="4968924"/>
            <a:ext cx="3528392" cy="2536559"/>
          </a:xfrm>
          <a:prstGeom prst="rect">
            <a:avLst/>
          </a:prstGeom>
        </p:spPr>
      </p:pic>
      <p:sp>
        <p:nvSpPr>
          <p:cNvPr id="7" name="CasellaDiTesto 6"/>
          <p:cNvSpPr txBox="1"/>
          <p:nvPr/>
        </p:nvSpPr>
        <p:spPr>
          <a:xfrm>
            <a:off x="11089281"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51586">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33001" y="1512540"/>
            <a:ext cx="10729192" cy="4493538"/>
          </a:xfrm>
          <a:prstGeom prst="rect">
            <a:avLst/>
          </a:prstGeom>
        </p:spPr>
        <p:txBody>
          <a:bodyPr wrap="square">
            <a:spAutoFit/>
          </a:bodyPr>
          <a:lstStyle/>
          <a:p>
            <a:r>
              <a:rPr lang="it-IT" dirty="0" smtClean="0"/>
              <a:t> </a:t>
            </a:r>
            <a:r>
              <a:rPr lang="it-IT" dirty="0" smtClean="0">
                <a:solidFill>
                  <a:schemeClr val="tx2">
                    <a:lumMod val="50000"/>
                  </a:schemeClr>
                </a:solidFill>
              </a:rPr>
              <a:t>Durante </a:t>
            </a:r>
            <a:r>
              <a:rPr lang="it-IT" dirty="0">
                <a:solidFill>
                  <a:schemeClr val="tx2">
                    <a:lumMod val="50000"/>
                  </a:schemeClr>
                </a:solidFill>
              </a:rPr>
              <a:t>la permanenza in Piazza Massimo è da menzionare la memorabile iniziativa della </a:t>
            </a:r>
            <a:r>
              <a:rPr lang="it-IT" b="1" i="1" dirty="0">
                <a:solidFill>
                  <a:schemeClr val="tx2">
                    <a:lumMod val="50000"/>
                  </a:schemeClr>
                </a:solidFill>
              </a:rPr>
              <a:t>donazione del sangue</a:t>
            </a:r>
            <a:r>
              <a:rPr lang="it-IT" dirty="0">
                <a:solidFill>
                  <a:schemeClr val="tx2">
                    <a:lumMod val="50000"/>
                  </a:schemeClr>
                </a:solidFill>
              </a:rPr>
              <a:t>, promossa per la prima volta da Marcello, poi replicata per ben due volte nella </a:t>
            </a:r>
            <a:r>
              <a:rPr lang="it-IT" dirty="0" smtClean="0">
                <a:solidFill>
                  <a:schemeClr val="tx2">
                    <a:lumMod val="50000"/>
                  </a:schemeClr>
                </a:solidFill>
              </a:rPr>
              <a:t>futura nuova </a:t>
            </a:r>
            <a:r>
              <a:rPr lang="it-IT" dirty="0">
                <a:solidFill>
                  <a:schemeClr val="tx2">
                    <a:lumMod val="50000"/>
                  </a:schemeClr>
                </a:solidFill>
              </a:rPr>
              <a:t>sede di via Maqueda.</a:t>
            </a:r>
          </a:p>
          <a:p>
            <a:r>
              <a:rPr lang="it-IT" dirty="0" smtClean="0">
                <a:solidFill>
                  <a:schemeClr val="tx2">
                    <a:lumMod val="50000"/>
                  </a:schemeClr>
                </a:solidFill>
              </a:rPr>
              <a:t> Ebbero </a:t>
            </a:r>
            <a:r>
              <a:rPr lang="it-IT" dirty="0">
                <a:solidFill>
                  <a:schemeClr val="tx2">
                    <a:lumMod val="50000"/>
                  </a:schemeClr>
                </a:solidFill>
              </a:rPr>
              <a:t>tanto risalto, da  attirare l’attenzione da parte del maggiore organo quotidiano di stampa </a:t>
            </a:r>
            <a:r>
              <a:rPr lang="it-IT" dirty="0" smtClean="0">
                <a:solidFill>
                  <a:schemeClr val="tx2">
                    <a:lumMod val="50000"/>
                  </a:schemeClr>
                </a:solidFill>
              </a:rPr>
              <a:t>di </a:t>
            </a:r>
            <a:r>
              <a:rPr lang="it-IT" dirty="0">
                <a:solidFill>
                  <a:schemeClr val="tx2">
                    <a:lumMod val="50000"/>
                  </a:schemeClr>
                </a:solidFill>
              </a:rPr>
              <a:t>Palermo, il Giornale di Sicilia, </a:t>
            </a:r>
            <a:r>
              <a:rPr lang="it-IT" dirty="0" smtClean="0">
                <a:solidFill>
                  <a:schemeClr val="tx2">
                    <a:lumMod val="50000"/>
                  </a:schemeClr>
                </a:solidFill>
              </a:rPr>
              <a:t>su cui </a:t>
            </a:r>
            <a:r>
              <a:rPr lang="it-IT" dirty="0">
                <a:solidFill>
                  <a:schemeClr val="tx2">
                    <a:lumMod val="50000"/>
                  </a:schemeClr>
                </a:solidFill>
              </a:rPr>
              <a:t>l’iniziativa venne pubblicizzata con </a:t>
            </a:r>
            <a:r>
              <a:rPr lang="it-IT" dirty="0">
                <a:solidFill>
                  <a:schemeClr val="tx2">
                    <a:lumMod val="50000"/>
                  </a:schemeClr>
                </a:solidFill>
              </a:rPr>
              <a:t>un significativo </a:t>
            </a:r>
            <a:r>
              <a:rPr lang="it-IT" dirty="0" smtClean="0">
                <a:solidFill>
                  <a:schemeClr val="tx2">
                    <a:lumMod val="50000"/>
                  </a:schemeClr>
                </a:solidFill>
              </a:rPr>
              <a:t>slogan: </a:t>
            </a:r>
            <a:r>
              <a:rPr lang="it-IT" b="1" i="1" dirty="0">
                <a:solidFill>
                  <a:schemeClr val="tx2">
                    <a:lumMod val="50000"/>
                  </a:schemeClr>
                </a:solidFill>
              </a:rPr>
              <a:t>Sangue dai radioamatori</a:t>
            </a:r>
            <a:r>
              <a:rPr lang="it-IT" i="1" dirty="0">
                <a:solidFill>
                  <a:schemeClr val="tx2">
                    <a:lumMod val="50000"/>
                  </a:schemeClr>
                </a:solidFill>
              </a:rPr>
              <a:t>.</a:t>
            </a:r>
            <a:endParaRPr lang="it-IT" dirty="0">
              <a:solidFill>
                <a:schemeClr val="tx2">
                  <a:lumMod val="50000"/>
                </a:schemeClr>
              </a:solidFill>
            </a:endParaRPr>
          </a:p>
          <a:p>
            <a:r>
              <a:rPr lang="it-IT" dirty="0">
                <a:solidFill>
                  <a:schemeClr val="tx2">
                    <a:lumMod val="50000"/>
                  </a:schemeClr>
                </a:solidFill>
              </a:rPr>
              <a:t> Dopo breve perma</a:t>
            </a:r>
            <a:r>
              <a:rPr lang="it-IT" b="1" dirty="0">
                <a:solidFill>
                  <a:schemeClr val="tx2">
                    <a:lumMod val="50000"/>
                  </a:schemeClr>
                </a:solidFill>
              </a:rPr>
              <a:t>n</a:t>
            </a:r>
            <a:r>
              <a:rPr lang="it-IT" dirty="0">
                <a:solidFill>
                  <a:schemeClr val="tx2">
                    <a:lumMod val="50000"/>
                  </a:schemeClr>
                </a:solidFill>
              </a:rPr>
              <a:t>enza in Piazza Massimo, sempre per concessione della consociata ENDAS, </a:t>
            </a:r>
            <a:r>
              <a:rPr lang="it-IT" dirty="0" smtClean="0">
                <a:solidFill>
                  <a:schemeClr val="tx2">
                    <a:lumMod val="50000"/>
                  </a:schemeClr>
                </a:solidFill>
              </a:rPr>
              <a:t>spostammo </a:t>
            </a:r>
            <a:r>
              <a:rPr lang="it-IT" dirty="0">
                <a:solidFill>
                  <a:schemeClr val="tx2">
                    <a:lumMod val="50000"/>
                  </a:schemeClr>
                </a:solidFill>
              </a:rPr>
              <a:t>la nostra sede in via Maqueda in un </a:t>
            </a:r>
            <a:r>
              <a:rPr lang="it-IT" dirty="0" smtClean="0">
                <a:solidFill>
                  <a:schemeClr val="tx2">
                    <a:lumMod val="50000"/>
                  </a:schemeClr>
                </a:solidFill>
              </a:rPr>
              <a:t>palazzo </a:t>
            </a:r>
            <a:r>
              <a:rPr lang="it-IT" dirty="0">
                <a:solidFill>
                  <a:schemeClr val="tx2">
                    <a:lumMod val="50000"/>
                  </a:schemeClr>
                </a:solidFill>
              </a:rPr>
              <a:t>nobiliare </a:t>
            </a:r>
            <a:r>
              <a:rPr lang="it-IT" dirty="0" smtClean="0">
                <a:solidFill>
                  <a:schemeClr val="tx2">
                    <a:lumMod val="50000"/>
                  </a:schemeClr>
                </a:solidFill>
              </a:rPr>
              <a:t>settecentesco di stile barocco, il Palazzo Cavarretta, ove </a:t>
            </a:r>
            <a:r>
              <a:rPr lang="it-IT" dirty="0">
                <a:solidFill>
                  <a:schemeClr val="tx2">
                    <a:lumMod val="50000"/>
                  </a:schemeClr>
                </a:solidFill>
              </a:rPr>
              <a:t>installammo </a:t>
            </a:r>
            <a:r>
              <a:rPr lang="it-IT" dirty="0" smtClean="0">
                <a:solidFill>
                  <a:schemeClr val="tx2">
                    <a:lumMod val="50000"/>
                  </a:schemeClr>
                </a:solidFill>
              </a:rPr>
              <a:t>una  </a:t>
            </a:r>
            <a:r>
              <a:rPr lang="it-IT" dirty="0">
                <a:solidFill>
                  <a:schemeClr val="tx2">
                    <a:lumMod val="50000"/>
                  </a:schemeClr>
                </a:solidFill>
              </a:rPr>
              <a:t>efficiente </a:t>
            </a:r>
            <a:r>
              <a:rPr lang="it-IT" b="1" i="1" dirty="0">
                <a:solidFill>
                  <a:schemeClr val="tx2">
                    <a:lumMod val="50000"/>
                  </a:schemeClr>
                </a:solidFill>
              </a:rPr>
              <a:t>stazione radio-operativa</a:t>
            </a:r>
            <a:r>
              <a:rPr lang="it-IT" dirty="0">
                <a:solidFill>
                  <a:schemeClr val="tx2">
                    <a:lumMod val="50000"/>
                  </a:schemeClr>
                </a:solidFill>
              </a:rPr>
              <a:t>, usufruendo anche del restante primo piano </a:t>
            </a:r>
            <a:r>
              <a:rPr lang="it-IT" dirty="0" smtClean="0">
                <a:solidFill>
                  <a:schemeClr val="tx2">
                    <a:lumMod val="50000"/>
                  </a:schemeClr>
                </a:solidFill>
              </a:rPr>
              <a:t>dell’edificio </a:t>
            </a:r>
            <a:r>
              <a:rPr lang="it-IT" dirty="0">
                <a:solidFill>
                  <a:schemeClr val="tx2">
                    <a:lumMod val="50000"/>
                  </a:schemeClr>
                </a:solidFill>
              </a:rPr>
              <a:t>per riunioni, addestramento degli adepti ed altre attività sociali. </a:t>
            </a:r>
          </a:p>
          <a:p>
            <a:r>
              <a:rPr lang="it-IT" dirty="0">
                <a:solidFill>
                  <a:schemeClr val="tx2">
                    <a:lumMod val="50000"/>
                  </a:schemeClr>
                </a:solidFill>
              </a:rPr>
              <a:t>Questa, senza tema di smentita,  la più prestigiosa sede che nel tempo ci abbia finora ospitato!</a:t>
            </a:r>
          </a:p>
        </p:txBody>
      </p:sp>
      <p:sp>
        <p:nvSpPr>
          <p:cNvPr id="4" name="CasellaDiTesto 3"/>
          <p:cNvSpPr txBox="1"/>
          <p:nvPr/>
        </p:nvSpPr>
        <p:spPr>
          <a:xfrm>
            <a:off x="11089280" y="5472980"/>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51596">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p:nvPr/>
        </p:nvPicPr>
        <p:blipFill>
          <a:blip r:embed="rId2" cstate="print">
            <a:extLst>
              <a:ext uri="{28A0092B-C50C-407E-A947-70E740481C1C}">
                <a14:useLocalDpi xmlns:a14="http://schemas.microsoft.com/office/drawing/2010/main" val="0"/>
              </a:ext>
            </a:extLst>
          </a:blip>
          <a:stretch>
            <a:fillRect/>
          </a:stretch>
        </p:blipFill>
        <p:spPr>
          <a:xfrm>
            <a:off x="3672805" y="216396"/>
            <a:ext cx="4536504" cy="3096344"/>
          </a:xfrm>
          <a:prstGeom prst="rect">
            <a:avLst/>
          </a:prstGeom>
        </p:spPr>
      </p:pic>
      <p:sp>
        <p:nvSpPr>
          <p:cNvPr id="4" name="Rettangolo 3"/>
          <p:cNvSpPr/>
          <p:nvPr/>
        </p:nvSpPr>
        <p:spPr>
          <a:xfrm>
            <a:off x="0" y="3274199"/>
            <a:ext cx="11522075" cy="4555093"/>
          </a:xfrm>
          <a:prstGeom prst="rect">
            <a:avLst/>
          </a:prstGeom>
        </p:spPr>
        <p:txBody>
          <a:bodyPr wrap="square">
            <a:spAutoFit/>
          </a:bodyPr>
          <a:lstStyle/>
          <a:p>
            <a:r>
              <a:rPr lang="it-IT" sz="1600" i="1" dirty="0">
                <a:solidFill>
                  <a:schemeClr val="tx2">
                    <a:lumMod val="50000"/>
                  </a:schemeClr>
                </a:solidFill>
              </a:rPr>
              <a:t>S</a:t>
            </a:r>
            <a:r>
              <a:rPr lang="it-IT" sz="1600" i="1" dirty="0" smtClean="0">
                <a:solidFill>
                  <a:schemeClr val="tx2">
                    <a:lumMod val="50000"/>
                  </a:schemeClr>
                </a:solidFill>
              </a:rPr>
              <a:t>ala </a:t>
            </a:r>
            <a:r>
              <a:rPr lang="it-IT" sz="1600" i="1" dirty="0">
                <a:solidFill>
                  <a:schemeClr val="tx2">
                    <a:lumMod val="50000"/>
                  </a:schemeClr>
                </a:solidFill>
              </a:rPr>
              <a:t>operativa A.Ra.S. di via </a:t>
            </a:r>
            <a:r>
              <a:rPr lang="it-IT" sz="1600" i="1" dirty="0" smtClean="0">
                <a:solidFill>
                  <a:schemeClr val="tx2">
                    <a:lumMod val="50000"/>
                  </a:schemeClr>
                </a:solidFill>
              </a:rPr>
              <a:t>Maqueda: </a:t>
            </a:r>
            <a:r>
              <a:rPr lang="it-IT" sz="1600" i="1" dirty="0">
                <a:solidFill>
                  <a:schemeClr val="tx2">
                    <a:lumMod val="50000"/>
                  </a:schemeClr>
                </a:solidFill>
              </a:rPr>
              <a:t>nell’ordine da sinistra a destra, IT9CFS Salvo Casella, IT9LSB Luigi Arigò, Marcello Vella IT9LND, </a:t>
            </a:r>
            <a:r>
              <a:rPr lang="it-IT" sz="1600" i="1" dirty="0" smtClean="0">
                <a:solidFill>
                  <a:schemeClr val="tx2">
                    <a:lumMod val="50000"/>
                  </a:schemeClr>
                </a:solidFill>
              </a:rPr>
              <a:t>la fidanzata di Marcello </a:t>
            </a:r>
            <a:r>
              <a:rPr lang="it-IT" sz="1600" i="1" dirty="0">
                <a:solidFill>
                  <a:schemeClr val="tx2">
                    <a:lumMod val="50000"/>
                  </a:schemeClr>
                </a:solidFill>
              </a:rPr>
              <a:t>Baldassa IT9 XZV e, al </a:t>
            </a:r>
            <a:r>
              <a:rPr lang="it-IT" sz="1600" i="1" dirty="0" smtClean="0">
                <a:solidFill>
                  <a:schemeClr val="tx2">
                    <a:lumMod val="50000"/>
                  </a:schemeClr>
                </a:solidFill>
              </a:rPr>
              <a:t>fianco di quest’ultimo, </a:t>
            </a:r>
            <a:r>
              <a:rPr lang="it-IT" sz="1600" i="1" dirty="0">
                <a:solidFill>
                  <a:schemeClr val="tx2">
                    <a:lumMod val="50000"/>
                  </a:schemeClr>
                </a:solidFill>
              </a:rPr>
              <a:t>Mimmo Radosta IT9WAT</a:t>
            </a:r>
            <a:r>
              <a:rPr lang="it-IT" sz="1600" i="1" dirty="0" smtClean="0">
                <a:solidFill>
                  <a:schemeClr val="tx2">
                    <a:lumMod val="50000"/>
                  </a:schemeClr>
                </a:solidFill>
              </a:rPr>
              <a:t>.</a:t>
            </a:r>
          </a:p>
          <a:p>
            <a:endParaRPr lang="it-IT" sz="1600" dirty="0" smtClean="0"/>
          </a:p>
          <a:p>
            <a:r>
              <a:rPr lang="it-IT" dirty="0" smtClean="0"/>
              <a:t>  </a:t>
            </a:r>
            <a:r>
              <a:rPr lang="it-IT" dirty="0" smtClean="0">
                <a:solidFill>
                  <a:schemeClr val="tx2">
                    <a:lumMod val="50000"/>
                  </a:schemeClr>
                </a:solidFill>
              </a:rPr>
              <a:t>Ma </a:t>
            </a:r>
            <a:r>
              <a:rPr lang="it-IT" dirty="0">
                <a:solidFill>
                  <a:schemeClr val="tx2">
                    <a:lumMod val="50000"/>
                  </a:schemeClr>
                </a:solidFill>
              </a:rPr>
              <a:t>non soltanto i corsi caratterizzarono, ovviamente, il primo stadio della neonata </a:t>
            </a:r>
            <a:r>
              <a:rPr lang="it-IT" dirty="0" smtClean="0">
                <a:solidFill>
                  <a:schemeClr val="tx2">
                    <a:lumMod val="50000"/>
                  </a:schemeClr>
                </a:solidFill>
              </a:rPr>
              <a:t>Associazione. Fu infatti un </a:t>
            </a:r>
            <a:r>
              <a:rPr lang="it-IT" dirty="0">
                <a:solidFill>
                  <a:schemeClr val="tx2">
                    <a:lumMod val="50000"/>
                  </a:schemeClr>
                </a:solidFill>
              </a:rPr>
              <a:t>fermento continuo di molteplici attività organizzative, istituzionali, sociali, spinti com’eravamo </a:t>
            </a:r>
            <a:r>
              <a:rPr lang="it-IT" dirty="0" smtClean="0">
                <a:solidFill>
                  <a:schemeClr val="tx2">
                    <a:lumMod val="50000"/>
                  </a:schemeClr>
                </a:solidFill>
              </a:rPr>
              <a:t>dall’entusiasmo </a:t>
            </a:r>
            <a:r>
              <a:rPr lang="it-IT" dirty="0">
                <a:solidFill>
                  <a:schemeClr val="tx2">
                    <a:lumMod val="50000"/>
                  </a:schemeClr>
                </a:solidFill>
              </a:rPr>
              <a:t>che contagiò tutti e dagli eventi  che incalzavano, una volta che la società civile e militare fu </a:t>
            </a:r>
            <a:r>
              <a:rPr lang="it-IT" dirty="0" smtClean="0">
                <a:solidFill>
                  <a:schemeClr val="tx2">
                    <a:lumMod val="50000"/>
                  </a:schemeClr>
                </a:solidFill>
              </a:rPr>
              <a:t>consapevole delle </a:t>
            </a:r>
            <a:r>
              <a:rPr lang="it-IT" dirty="0">
                <a:solidFill>
                  <a:schemeClr val="tx2">
                    <a:lumMod val="50000"/>
                  </a:schemeClr>
                </a:solidFill>
              </a:rPr>
              <a:t>capacità professionali e del gratuito </a:t>
            </a:r>
            <a:r>
              <a:rPr lang="it-IT" dirty="0" smtClean="0">
                <a:solidFill>
                  <a:schemeClr val="tx2">
                    <a:lumMod val="50000"/>
                  </a:schemeClr>
                </a:solidFill>
              </a:rPr>
              <a:t>contributo, </a:t>
            </a:r>
            <a:r>
              <a:rPr lang="it-IT" dirty="0">
                <a:solidFill>
                  <a:schemeClr val="tx2">
                    <a:lumMod val="50000"/>
                  </a:schemeClr>
                </a:solidFill>
              </a:rPr>
              <a:t>che la neo associazione volontariamente si prestava ad assicurare con grande passione ed efficienza</a:t>
            </a:r>
            <a:r>
              <a:rPr lang="it-IT" dirty="0" smtClean="0">
                <a:solidFill>
                  <a:schemeClr val="tx2">
                    <a:lumMod val="50000"/>
                  </a:schemeClr>
                </a:solidFill>
              </a:rPr>
              <a:t>.</a:t>
            </a:r>
            <a:r>
              <a:rPr lang="it-IT" dirty="0">
                <a:solidFill>
                  <a:schemeClr val="tx2">
                    <a:lumMod val="50000"/>
                  </a:schemeClr>
                </a:solidFill>
              </a:rPr>
              <a:t> Tra queste non va sottaciuta l’organizzazione del </a:t>
            </a:r>
            <a:r>
              <a:rPr lang="it-IT" b="1" i="1" dirty="0">
                <a:solidFill>
                  <a:schemeClr val="tx2">
                    <a:lumMod val="50000"/>
                  </a:schemeClr>
                </a:solidFill>
              </a:rPr>
              <a:t>Primo Mercatino della Radio, dell’usato e della componentistica</a:t>
            </a:r>
            <a:r>
              <a:rPr lang="it-IT" dirty="0">
                <a:solidFill>
                  <a:schemeClr val="tx2">
                    <a:lumMod val="50000"/>
                  </a:schemeClr>
                </a:solidFill>
              </a:rPr>
              <a:t>, organizzata da Marcello </a:t>
            </a:r>
            <a:r>
              <a:rPr lang="it-IT" dirty="0" smtClean="0">
                <a:solidFill>
                  <a:schemeClr val="tx2">
                    <a:lumMod val="50000"/>
                  </a:schemeClr>
                </a:solidFill>
              </a:rPr>
              <a:t>proprio nel Palazzo Cavarretta con </a:t>
            </a:r>
            <a:r>
              <a:rPr lang="it-IT" dirty="0">
                <a:solidFill>
                  <a:schemeClr val="tx2">
                    <a:lumMod val="50000"/>
                  </a:schemeClr>
                </a:solidFill>
              </a:rPr>
              <a:t>la fattiva ed </a:t>
            </a:r>
            <a:r>
              <a:rPr lang="it-IT" dirty="0" smtClean="0">
                <a:solidFill>
                  <a:schemeClr val="tx2">
                    <a:lumMod val="50000"/>
                  </a:schemeClr>
                </a:solidFill>
              </a:rPr>
              <a:t>entusiastica </a:t>
            </a:r>
            <a:r>
              <a:rPr lang="it-IT" dirty="0">
                <a:solidFill>
                  <a:schemeClr val="tx2">
                    <a:lumMod val="50000"/>
                  </a:schemeClr>
                </a:solidFill>
              </a:rPr>
              <a:t>collaborazione di tutti gli adepti, che ebbe un grande successo di pubblico, specializzato e non, e vide per la prima volta unito </a:t>
            </a:r>
            <a:r>
              <a:rPr lang="it-IT" dirty="0" smtClean="0">
                <a:solidFill>
                  <a:schemeClr val="tx2">
                    <a:lumMod val="50000"/>
                  </a:schemeClr>
                </a:solidFill>
              </a:rPr>
              <a:t>il </a:t>
            </a:r>
            <a:r>
              <a:rPr lang="it-IT" dirty="0">
                <a:solidFill>
                  <a:schemeClr val="tx2">
                    <a:lumMod val="50000"/>
                  </a:schemeClr>
                </a:solidFill>
              </a:rPr>
              <a:t>parco radioamatori </a:t>
            </a:r>
            <a:r>
              <a:rPr lang="it-IT" dirty="0" smtClean="0">
                <a:solidFill>
                  <a:schemeClr val="tx2">
                    <a:lumMod val="50000"/>
                  </a:schemeClr>
                </a:solidFill>
              </a:rPr>
              <a:t>di zona di </a:t>
            </a:r>
            <a:r>
              <a:rPr lang="it-IT" dirty="0">
                <a:solidFill>
                  <a:schemeClr val="tx2">
                    <a:lumMod val="50000"/>
                  </a:schemeClr>
                </a:solidFill>
              </a:rPr>
              <a:t>qualsiasi </a:t>
            </a:r>
            <a:r>
              <a:rPr lang="it-IT" dirty="0" smtClean="0">
                <a:solidFill>
                  <a:schemeClr val="tx2">
                    <a:lumMod val="50000"/>
                  </a:schemeClr>
                </a:solidFill>
              </a:rPr>
              <a:t>credo associativo, o anche indipendenti.</a:t>
            </a:r>
            <a:endParaRPr lang="it-IT" dirty="0">
              <a:solidFill>
                <a:schemeClr val="tx2">
                  <a:lumMod val="50000"/>
                </a:schemeClr>
              </a:solidFill>
            </a:endParaRPr>
          </a:p>
          <a:p>
            <a:endParaRPr lang="it-IT" dirty="0"/>
          </a:p>
        </p:txBody>
      </p:sp>
      <p:sp>
        <p:nvSpPr>
          <p:cNvPr id="6" name="CasellaDiTesto 5"/>
          <p:cNvSpPr txBox="1"/>
          <p:nvPr/>
        </p:nvSpPr>
        <p:spPr>
          <a:xfrm>
            <a:off x="11089280" y="612253"/>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84191">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576436"/>
            <a:ext cx="11522075" cy="2462213"/>
          </a:xfrm>
          <a:prstGeom prst="rect">
            <a:avLst/>
          </a:prstGeom>
        </p:spPr>
        <p:txBody>
          <a:bodyPr wrap="square">
            <a:spAutoFit/>
          </a:bodyPr>
          <a:lstStyle/>
          <a:p>
            <a:r>
              <a:rPr lang="it-IT" dirty="0" smtClean="0"/>
              <a:t> </a:t>
            </a:r>
            <a:r>
              <a:rPr lang="it-IT" dirty="0" smtClean="0">
                <a:solidFill>
                  <a:schemeClr val="tx2">
                    <a:lumMod val="50000"/>
                  </a:schemeClr>
                </a:solidFill>
              </a:rPr>
              <a:t>Al </a:t>
            </a:r>
            <a:r>
              <a:rPr lang="it-IT" dirty="0">
                <a:solidFill>
                  <a:schemeClr val="tx2">
                    <a:lumMod val="50000"/>
                  </a:schemeClr>
                </a:solidFill>
              </a:rPr>
              <a:t>fine di conseguire </a:t>
            </a:r>
            <a:r>
              <a:rPr lang="it-IT" dirty="0" smtClean="0">
                <a:solidFill>
                  <a:schemeClr val="tx2">
                    <a:lumMod val="50000"/>
                  </a:schemeClr>
                </a:solidFill>
              </a:rPr>
              <a:t>sempre più </a:t>
            </a:r>
            <a:r>
              <a:rPr lang="it-IT" dirty="0">
                <a:solidFill>
                  <a:schemeClr val="tx2">
                    <a:lumMod val="50000"/>
                  </a:schemeClr>
                </a:solidFill>
              </a:rPr>
              <a:t>ambiziosi obiettivi il Presidente si preoccupò, quindi,  di fare </a:t>
            </a:r>
            <a:r>
              <a:rPr lang="it-IT" dirty="0" smtClean="0">
                <a:solidFill>
                  <a:schemeClr val="tx2">
                    <a:lumMod val="50000"/>
                  </a:schemeClr>
                </a:solidFill>
              </a:rPr>
              <a:t>censire, </a:t>
            </a:r>
            <a:r>
              <a:rPr lang="it-IT" dirty="0">
                <a:solidFill>
                  <a:schemeClr val="tx2">
                    <a:lumMod val="50000"/>
                  </a:schemeClr>
                </a:solidFill>
              </a:rPr>
              <a:t>in virtù dei propositi </a:t>
            </a:r>
            <a:r>
              <a:rPr lang="it-IT" dirty="0" smtClean="0">
                <a:solidFill>
                  <a:schemeClr val="tx2">
                    <a:lumMod val="50000"/>
                  </a:schemeClr>
                </a:solidFill>
              </a:rPr>
              <a:t>statutari,  </a:t>
            </a:r>
            <a:r>
              <a:rPr lang="it-IT" dirty="0">
                <a:solidFill>
                  <a:schemeClr val="tx2">
                    <a:lumMod val="50000"/>
                  </a:schemeClr>
                </a:solidFill>
              </a:rPr>
              <a:t>l</a:t>
            </a:r>
            <a:r>
              <a:rPr lang="it-IT" dirty="0" smtClean="0">
                <a:solidFill>
                  <a:schemeClr val="tx2">
                    <a:lumMod val="50000"/>
                  </a:schemeClr>
                </a:solidFill>
              </a:rPr>
              <a:t>’ Associazione </a:t>
            </a:r>
            <a:r>
              <a:rPr lang="it-IT" dirty="0">
                <a:solidFill>
                  <a:schemeClr val="tx2">
                    <a:lumMod val="50000"/>
                  </a:schemeClr>
                </a:solidFill>
              </a:rPr>
              <a:t>nell’apposito </a:t>
            </a:r>
            <a:r>
              <a:rPr lang="it-IT" b="1" i="1" dirty="0">
                <a:solidFill>
                  <a:schemeClr val="tx2">
                    <a:lumMod val="50000"/>
                  </a:schemeClr>
                </a:solidFill>
              </a:rPr>
              <a:t>Elenco </a:t>
            </a:r>
            <a:r>
              <a:rPr lang="it-IT" b="1" i="1" dirty="0" smtClean="0">
                <a:solidFill>
                  <a:schemeClr val="tx2">
                    <a:lumMod val="50000"/>
                  </a:schemeClr>
                </a:solidFill>
              </a:rPr>
              <a:t>Nazionale </a:t>
            </a:r>
            <a:r>
              <a:rPr lang="it-IT" b="1" i="1" dirty="0">
                <a:solidFill>
                  <a:schemeClr val="tx2">
                    <a:lumMod val="50000"/>
                  </a:schemeClr>
                </a:solidFill>
              </a:rPr>
              <a:t>degli organismi di volontariato di protezione civile</a:t>
            </a:r>
            <a:r>
              <a:rPr lang="it-IT" dirty="0">
                <a:solidFill>
                  <a:schemeClr val="tx2">
                    <a:lumMod val="50000"/>
                  </a:schemeClr>
                </a:solidFill>
              </a:rPr>
              <a:t>, che avrebbe agevolato il rapporto di collaborazione colle pubbliche Amministrazioni, con un ritorno d’immagine non soltanto </a:t>
            </a:r>
            <a:r>
              <a:rPr lang="it-IT" dirty="0" smtClean="0">
                <a:solidFill>
                  <a:schemeClr val="tx2">
                    <a:lumMod val="50000"/>
                  </a:schemeClr>
                </a:solidFill>
              </a:rPr>
              <a:t>formale, ma anche con concreti riconoscimenti. </a:t>
            </a:r>
          </a:p>
          <a:p>
            <a:r>
              <a:rPr lang="it-IT" dirty="0" smtClean="0">
                <a:solidFill>
                  <a:schemeClr val="tx2">
                    <a:lumMod val="50000"/>
                  </a:schemeClr>
                </a:solidFill>
              </a:rPr>
              <a:t> E </a:t>
            </a:r>
            <a:r>
              <a:rPr lang="it-IT" dirty="0">
                <a:solidFill>
                  <a:schemeClr val="tx2">
                    <a:lumMod val="50000"/>
                  </a:schemeClr>
                </a:solidFill>
              </a:rPr>
              <a:t>questo è il documento del </a:t>
            </a:r>
            <a:r>
              <a:rPr lang="it-IT" b="1" i="1" dirty="0">
                <a:solidFill>
                  <a:schemeClr val="tx2">
                    <a:lumMod val="50000"/>
                  </a:schemeClr>
                </a:solidFill>
              </a:rPr>
              <a:t>27 maggio 1993 </a:t>
            </a:r>
            <a:r>
              <a:rPr lang="it-IT" dirty="0">
                <a:solidFill>
                  <a:schemeClr val="tx2">
                    <a:lumMod val="50000"/>
                  </a:schemeClr>
                </a:solidFill>
              </a:rPr>
              <a:t>che ne ufficializzò l’iscrizione:</a:t>
            </a:r>
          </a:p>
          <a:p>
            <a:endParaRPr lang="it-IT" dirty="0"/>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4032845" y="2822624"/>
            <a:ext cx="3623461" cy="4594571"/>
          </a:xfrm>
          <a:prstGeom prst="rect">
            <a:avLst/>
          </a:prstGeom>
        </p:spPr>
      </p:pic>
      <p:sp>
        <p:nvSpPr>
          <p:cNvPr id="7" name="CasellaDiTesto 6"/>
          <p:cNvSpPr txBox="1"/>
          <p:nvPr/>
        </p:nvSpPr>
        <p:spPr>
          <a:xfrm>
            <a:off x="11089281" y="5400972"/>
            <a:ext cx="288529" cy="2304629"/>
          </a:xfrm>
          <a:prstGeom prst="rect">
            <a:avLst/>
          </a:prstGeom>
          <a:noFill/>
          <a:ln>
            <a:solidFill>
              <a:schemeClr val="accent1"/>
            </a:solidFill>
          </a:ln>
        </p:spPr>
        <p:txBody>
          <a:bodyPr wrap="square" rtlCol="0">
            <a:spAutoFit/>
          </a:bodyPr>
          <a:lstStyle/>
          <a:p>
            <a:r>
              <a:rPr lang="it-IT" sz="900" b="1" dirty="0" smtClean="0">
                <a:solidFill>
                  <a:schemeClr val="accent4">
                    <a:lumMod val="50000"/>
                  </a:schemeClr>
                </a:solidFill>
              </a:rPr>
              <a:t>By</a:t>
            </a:r>
          </a:p>
          <a:p>
            <a:endParaRPr lang="it-IT" sz="900" b="1" dirty="0">
              <a:solidFill>
                <a:schemeClr val="accent4">
                  <a:lumMod val="50000"/>
                </a:schemeClr>
              </a:solidFill>
            </a:endParaRPr>
          </a:p>
          <a:p>
            <a:r>
              <a:rPr lang="it-IT" sz="900" b="1" dirty="0" smtClean="0">
                <a:solidFill>
                  <a:schemeClr val="accent4">
                    <a:lumMod val="50000"/>
                  </a:schemeClr>
                </a:solidFill>
              </a:rPr>
              <a:t>IT9</a:t>
            </a:r>
            <a:endParaRPr lang="it-IT" sz="900" b="1" dirty="0">
              <a:solidFill>
                <a:schemeClr val="accent4">
                  <a:lumMod val="50000"/>
                </a:schemeClr>
              </a:solidFill>
            </a:endParaRPr>
          </a:p>
          <a:p>
            <a:endParaRPr lang="it-IT" sz="900" b="1" dirty="0" smtClean="0">
              <a:solidFill>
                <a:schemeClr val="accent4">
                  <a:lumMod val="50000"/>
                </a:schemeClr>
              </a:solidFill>
            </a:endParaRPr>
          </a:p>
          <a:p>
            <a:r>
              <a:rPr lang="it-IT" sz="900" b="1" dirty="0" smtClean="0">
                <a:solidFill>
                  <a:schemeClr val="accent4">
                    <a:lumMod val="50000"/>
                  </a:schemeClr>
                </a:solidFill>
              </a:rPr>
              <a:t>Wat </a:t>
            </a:r>
          </a:p>
          <a:p>
            <a:endParaRPr lang="it-IT" sz="900" b="1" dirty="0">
              <a:solidFill>
                <a:schemeClr val="accent4">
                  <a:lumMod val="50000"/>
                </a:schemeClr>
              </a:solidFill>
            </a:endParaRPr>
          </a:p>
          <a:p>
            <a:r>
              <a:rPr lang="it-IT" sz="900" b="1" dirty="0" smtClean="0">
                <a:solidFill>
                  <a:schemeClr val="accent4">
                    <a:lumMod val="50000"/>
                  </a:schemeClr>
                </a:solidFill>
              </a:rPr>
              <a:t>Mimmo</a:t>
            </a:r>
            <a:endParaRPr lang="it-IT" sz="900" b="1" dirty="0">
              <a:solidFill>
                <a:schemeClr val="accent4">
                  <a:lumMod val="50000"/>
                </a:schemeClr>
              </a:solidFill>
            </a:endParaRPr>
          </a:p>
        </p:txBody>
      </p:sp>
    </p:spTree>
  </p:cSld>
  <p:clrMapOvr>
    <a:masterClrMapping/>
  </p:clrMapOvr>
  <p:transition spd="slow" advClick="0" advTm="51417">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3497</TotalTime>
  <Words>4617</Words>
  <Application>Microsoft Office PowerPoint</Application>
  <PresentationFormat>Personalizzato</PresentationFormat>
  <Paragraphs>563</Paragraphs>
  <Slides>55</Slides>
  <Notes>0</Notes>
  <HiddenSlides>0</HiddenSlides>
  <MMClips>1</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55</vt:i4>
      </vt:variant>
    </vt:vector>
  </HeadingPairs>
  <TitlesOfParts>
    <vt:vector size="57" baseType="lpstr">
      <vt:lpstr>Equinozio</vt:lpstr>
      <vt:lpstr>Pacchetto</vt:lpstr>
      <vt:lpstr>XIII° Meeting E.R.A. 1/3 GIUGNO 2018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Samsung Electronics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APRILE 2011 I 40 ANNI DI SABRINA</dc:title>
  <dc:creator>SEC</dc:creator>
  <cp:lastModifiedBy>Mimmo</cp:lastModifiedBy>
  <cp:revision>375</cp:revision>
  <dcterms:created xsi:type="dcterms:W3CDTF">2011-04-19T16:51:25Z</dcterms:created>
  <dcterms:modified xsi:type="dcterms:W3CDTF">2018-06-15T06:56:37Z</dcterms:modified>
</cp:coreProperties>
</file>